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19f6918d834655" /><Relationship Type="http://schemas.openxmlformats.org/officeDocument/2006/relationships/extended-properties" Target="/docProps/app.xml" Id="Ree96df748fe64686" /><Relationship Type="http://schemas.openxmlformats.org/officeDocument/2006/relationships/officeDocument" Target="/ppt/presentation.xml" Id="Rf3440726d4d24d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132c90cfb84fee"/>
  </p:sldMasterIdLst>
  <p:notesMasterIdLst>
    <p:notesMasterId xmlns:r="http://schemas.openxmlformats.org/officeDocument/2006/relationships" r:id="Rb39513e45d14456b"/>
  </p:notesMasterIdLst>
  <p:sldIdLst>
    <p:sldId xmlns:r="http://schemas.openxmlformats.org/officeDocument/2006/relationships" id="256" r:id="Rd37fdabd89bd48f1"/>
    <p:sldId xmlns:r="http://schemas.openxmlformats.org/officeDocument/2006/relationships" id="257" r:id="R138ccb6103034403"/>
    <p:sldId xmlns:r="http://schemas.openxmlformats.org/officeDocument/2006/relationships" id="258" r:id="Rdce83fb8682f41fa"/>
    <p:sldId xmlns:r="http://schemas.openxmlformats.org/officeDocument/2006/relationships" id="259" r:id="R884365b2a5e84a8c"/>
    <p:sldId xmlns:r="http://schemas.openxmlformats.org/officeDocument/2006/relationships" id="260" r:id="R50d94c7b8eb04b3e"/>
    <p:sldId xmlns:r="http://schemas.openxmlformats.org/officeDocument/2006/relationships" id="261" r:id="Ra5b3ec325efe427b"/>
    <p:sldId xmlns:r="http://schemas.openxmlformats.org/officeDocument/2006/relationships" id="262" r:id="R7b5f929b0e0f4e73"/>
    <p:sldId xmlns:r="http://schemas.openxmlformats.org/officeDocument/2006/relationships" id="263" r:id="Rd8e4c72664624383"/>
    <p:sldId xmlns:r="http://schemas.openxmlformats.org/officeDocument/2006/relationships" id="264" r:id="Rbe9dccc0313c4fb4"/>
    <p:sldId xmlns:r="http://schemas.openxmlformats.org/officeDocument/2006/relationships" id="265" r:id="R81935657e27d4def"/>
    <p:sldId xmlns:r="http://schemas.openxmlformats.org/officeDocument/2006/relationships" id="266" r:id="R5a93bf9dedb74e0f"/>
    <p:sldId xmlns:r="http://schemas.openxmlformats.org/officeDocument/2006/relationships" id="267" r:id="R534a2a2a45904a55"/>
    <p:sldId xmlns:r="http://schemas.openxmlformats.org/officeDocument/2006/relationships" id="268" r:id="R136803bdebba4e22"/>
    <p:sldId xmlns:r="http://schemas.openxmlformats.org/officeDocument/2006/relationships" id="269" r:id="Redbe1a6a62784c7b"/>
    <p:sldId xmlns:r="http://schemas.openxmlformats.org/officeDocument/2006/relationships" id="270" r:id="R3faba0a6117147e6"/>
    <p:sldId xmlns:r="http://schemas.openxmlformats.org/officeDocument/2006/relationships" id="271" r:id="R84232b64da7d4487"/>
    <p:sldId xmlns:r="http://schemas.openxmlformats.org/officeDocument/2006/relationships" id="272" r:id="R4e0b9234882d4bcb"/>
    <p:sldId xmlns:r="http://schemas.openxmlformats.org/officeDocument/2006/relationships" id="273" r:id="R5faad325e2414a44"/>
    <p:sldId xmlns:r="http://schemas.openxmlformats.org/officeDocument/2006/relationships" id="274" r:id="R9f9c0fa497bd414d"/>
    <p:sldId xmlns:r="http://schemas.openxmlformats.org/officeDocument/2006/relationships" id="275" r:id="R4b85d13b84ea4be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0112542e94d4876" /><Relationship Type="http://schemas.openxmlformats.org/officeDocument/2006/relationships/slideMaster" Target="/ppt/slideMasters/slideMaster1.xml" Id="R23132c90cfb84fee" /><Relationship Type="http://schemas.openxmlformats.org/officeDocument/2006/relationships/notesMaster" Target="/ppt/notesMasters/notesMaster1.xml" Id="Rb39513e45d14456b" /><Relationship Type="http://schemas.openxmlformats.org/officeDocument/2006/relationships/presProps" Target="/ppt/presProps.xml" Id="R8a92d527a4a54507" /><Relationship Type="http://schemas.openxmlformats.org/officeDocument/2006/relationships/tableStyles" Target="/ppt/tableStyles.xml" Id="R48070cebcb0d4ebd" /><Relationship Type="http://schemas.openxmlformats.org/officeDocument/2006/relationships/slide" Target="/ppt/slides/slide1.xml" Id="Rd37fdabd89bd48f1" /><Relationship Type="http://schemas.openxmlformats.org/officeDocument/2006/relationships/slide" Target="/ppt/slides/slide2.xml" Id="R138ccb6103034403" /><Relationship Type="http://schemas.openxmlformats.org/officeDocument/2006/relationships/slide" Target="/ppt/slides/slide3.xml" Id="Rdce83fb8682f41fa" /><Relationship Type="http://schemas.openxmlformats.org/officeDocument/2006/relationships/slide" Target="/ppt/slides/slide4.xml" Id="R884365b2a5e84a8c" /><Relationship Type="http://schemas.openxmlformats.org/officeDocument/2006/relationships/slide" Target="/ppt/slides/slide5.xml" Id="R50d94c7b8eb04b3e" /><Relationship Type="http://schemas.openxmlformats.org/officeDocument/2006/relationships/slide" Target="/ppt/slides/slide6.xml" Id="Ra5b3ec325efe427b" /><Relationship Type="http://schemas.openxmlformats.org/officeDocument/2006/relationships/slide" Target="/ppt/slides/slide7.xml" Id="R7b5f929b0e0f4e73" /><Relationship Type="http://schemas.openxmlformats.org/officeDocument/2006/relationships/slide" Target="/ppt/slides/slide8.xml" Id="Rd8e4c72664624383" /><Relationship Type="http://schemas.openxmlformats.org/officeDocument/2006/relationships/slide" Target="/ppt/slides/slide9.xml" Id="Rbe9dccc0313c4fb4" /><Relationship Type="http://schemas.openxmlformats.org/officeDocument/2006/relationships/slide" Target="/ppt/slides/slide10.xml" Id="R81935657e27d4def" /><Relationship Type="http://schemas.openxmlformats.org/officeDocument/2006/relationships/slide" Target="/ppt/slides/slide11.xml" Id="R5a93bf9dedb74e0f" /><Relationship Type="http://schemas.openxmlformats.org/officeDocument/2006/relationships/slide" Target="/ppt/slides/slide12.xml" Id="R534a2a2a45904a55" /><Relationship Type="http://schemas.openxmlformats.org/officeDocument/2006/relationships/slide" Target="/ppt/slides/slide13.xml" Id="R136803bdebba4e22" /><Relationship Type="http://schemas.openxmlformats.org/officeDocument/2006/relationships/slide" Target="/ppt/slides/slide14.xml" Id="Redbe1a6a62784c7b" /><Relationship Type="http://schemas.openxmlformats.org/officeDocument/2006/relationships/slide" Target="/ppt/slides/slide15.xml" Id="R3faba0a6117147e6" /><Relationship Type="http://schemas.openxmlformats.org/officeDocument/2006/relationships/slide" Target="/ppt/slides/slide16.xml" Id="R84232b64da7d4487" /><Relationship Type="http://schemas.openxmlformats.org/officeDocument/2006/relationships/slide" Target="/ppt/slides/slide17.xml" Id="R4e0b9234882d4bcb" /><Relationship Type="http://schemas.openxmlformats.org/officeDocument/2006/relationships/slide" Target="/ppt/slides/slide18.xml" Id="R5faad325e2414a44" /><Relationship Type="http://schemas.openxmlformats.org/officeDocument/2006/relationships/slide" Target="/ppt/slides/slide19.xml" Id="R9f9c0fa497bd414d" /><Relationship Type="http://schemas.openxmlformats.org/officeDocument/2006/relationships/slide" Target="/ppt/slides/slide20.xml" Id="R4b85d13b84ea4be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514e170f904c2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120fc0af634e98" /><Relationship Type="http://schemas.openxmlformats.org/officeDocument/2006/relationships/notesMaster" Target="/ppt/notesMasters/notesMaster1.xml" Id="R071e573fb5e7433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a86b0cda7644be2" /><Relationship Type="http://schemas.openxmlformats.org/officeDocument/2006/relationships/notesMaster" Target="/ppt/notesMasters/notesMaster1.xml" Id="R91f65f2894cb48f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b95e9d84ed754c1e" /><Relationship Type="http://schemas.openxmlformats.org/officeDocument/2006/relationships/notesMaster" Target="/ppt/notesMasters/notesMaster1.xml" Id="R95068301208448b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66fcb30cf9446b" /><Relationship Type="http://schemas.openxmlformats.org/officeDocument/2006/relationships/notesMaster" Target="/ppt/notesMasters/notesMaster1.xml" Id="R3f433b45292e4e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75944324eb423f" /><Relationship Type="http://schemas.openxmlformats.org/officeDocument/2006/relationships/notesMaster" Target="/ppt/notesMasters/notesMaster1.xml" Id="R1359517e3f2d413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df451b7f15c54490" /><Relationship Type="http://schemas.openxmlformats.org/officeDocument/2006/relationships/notesMaster" Target="/ppt/notesMasters/notesMaster1.xml" Id="R6b2c7914ced9473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f208e534ede44deb" /><Relationship Type="http://schemas.openxmlformats.org/officeDocument/2006/relationships/notesMaster" Target="/ppt/notesMasters/notesMaster1.xml" Id="R0c763199dfad469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b99c735ca434d13" /><Relationship Type="http://schemas.openxmlformats.org/officeDocument/2006/relationships/notesMaster" Target="/ppt/notesMasters/notesMaster1.xml" Id="Rc87c08bb5492470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a35535279dc489b" /><Relationship Type="http://schemas.openxmlformats.org/officeDocument/2006/relationships/notesMaster" Target="/ppt/notesMasters/notesMaster1.xml" Id="Re5e5efe8ba7c465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11da42f51204b39" /><Relationship Type="http://schemas.openxmlformats.org/officeDocument/2006/relationships/notesMaster" Target="/ppt/notesMasters/notesMaster1.xml" Id="Rce180ef9ac1448c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5f7e2b12027468c" /><Relationship Type="http://schemas.openxmlformats.org/officeDocument/2006/relationships/notesMaster" Target="/ppt/notesMasters/notesMaster1.xml" Id="R9a09b615240b4fcc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41f911b5716347b3" /><Relationship Type="http://schemas.openxmlformats.org/officeDocument/2006/relationships/notesMaster" Target="/ppt/notesMasters/notesMaster1.xml" Id="R6dccc92dd56e44a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f37c0e7b0004b64" /><Relationship Type="http://schemas.openxmlformats.org/officeDocument/2006/relationships/notesMaster" Target="/ppt/notesMasters/notesMaster1.xml" Id="Rdd410643281d410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6da91d171fb407d" /><Relationship Type="http://schemas.openxmlformats.org/officeDocument/2006/relationships/notesMaster" Target="/ppt/notesMasters/notesMaster1.xml" Id="R32dbbab668f6460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1531d7e94254e38" /><Relationship Type="http://schemas.openxmlformats.org/officeDocument/2006/relationships/notesMaster" Target="/ppt/notesMasters/notesMaster1.xml" Id="R34a6344f5a97452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1a4b36559a54559" /><Relationship Type="http://schemas.openxmlformats.org/officeDocument/2006/relationships/notesMaster" Target="/ppt/notesMasters/notesMaster1.xml" Id="R1a71009fd963474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8f1795a73164a88" /><Relationship Type="http://schemas.openxmlformats.org/officeDocument/2006/relationships/notesMaster" Target="/ppt/notesMasters/notesMaster1.xml" Id="Ra6ca0dad83e4447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fe5d784cec84287" /><Relationship Type="http://schemas.openxmlformats.org/officeDocument/2006/relationships/notesMaster" Target="/ppt/notesMasters/notesMaster1.xml" Id="Re7e2502b044c494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46926bfdf37473a" /><Relationship Type="http://schemas.openxmlformats.org/officeDocument/2006/relationships/notesMaster" Target="/ppt/notesMasters/notesMaster1.xml" Id="Rd73f2f212a304f33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56103d8c856046b2" /><Relationship Type="http://schemas.openxmlformats.org/officeDocument/2006/relationships/notesMaster" Target="/ppt/notesMasters/notesMaster1.xml" Id="Rc437eae2da264bc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Открыть не с продукта, а с происхождения системы: сначала была реальная работа, затем софт. Главная рамка — не «CRM с ИИ», а опыт, превращённый в систему.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Внутренние данные Almaty Trans, предоставленные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Показать масштаб не как маркетинговые цифры, а как источник требований к системе. Центральный вопрос запускает всю дальнейшую историю.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Внутренние данные Almaty Trans, предоставленные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Три живые роли показывают повторяющуюся конструкцию: один человек связывает коммерцию, исполнение и документы. Формулировки на слайде сокращены, чтобы не перегружать аудиторию.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https://almaty.hh.kz/vacancies/menedzher_po_avtoperevozkam</a:t>
            </a:r>
          </a:p>
          <a:p xmlns:a="http://schemas.openxmlformats.org/drawingml/2006/main">
            <a:r>
              <a:t>- https://almaty.hh.kz/vacancies/pomoschnik-logista/ot_pryamih_rabotodateley</a:t>
            </a:r>
          </a:p>
          <a:p xmlns:a="http://schemas.openxmlformats.org/drawingml/2006/main">
            <a:r>
              <a:t>- https://hh.kz/vacancies/glavnyj-buhgalter-transportnoj-kompanii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обесценивать работу логиста. Наоборот: показать, сколько профессионального времени съедает механический перенос контекста между каналами и системами.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Здесь важно разделить готовую основу и будущий ИИ-слой. Все перечисленные функции относятся к текущей эксплуатации Almaty Trans по данным докладчика.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Внутренний продуктовый статус Almaty Trans, предоставленный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главная модель продукта: все события и документы привязаны к конкретной перевозке, а не существуют в разрозненных таблицах, чатах и учётных системах.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Внутренняя модель процессов Almaty Trans, предоставленная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Этот слайд вводит NovusCargo не как набор интеграций, а как вторую половину одного и того же рейса: фактическое исполнение собственным парком.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Позиционирование Almaty Trans × NovusCargo из пользовательского брифа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обещать конкретные технические интеграции сверх подтверждённого списка. Смысл слайда — единый рейс как ключ данных между коммерческим и парковым контурами.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https://novuscargo.ru/upravlenie-avtoparkom</a:t>
            </a:r>
          </a:p>
          <a:p xmlns:a="http://schemas.openxmlformats.org/drawingml/2006/main">
            <a:r>
              <a:t>- https://novuscargo.ru/integracii</a:t>
            </a:r>
          </a:p>
          <a:p xmlns:a="http://schemas.openxmlformats.org/drawingml/2006/main">
            <a:r>
              <a:t>- Пользовательский бриф по объединению контуров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Функции паркового слоя показываются как пилотируемые возможности. Формулировка «решает диспетчер» важна: система предлагает и показывает отклонения, а не незаметно принимает операционные решения.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https://novuscargo.ru/monitoring-transporta</a:t>
            </a:r>
          </a:p>
          <a:p xmlns:a="http://schemas.openxmlformats.org/drawingml/2006/main">
            <a:r>
              <a:t>- https://novuscargo.ru/optimizaciya-marshrutov</a:t>
            </a:r>
          </a:p>
          <a:p xmlns:a="http://schemas.openxmlformats.org/drawingml/2006/main">
            <a:r>
              <a:t>- https://novuscargo.ru/analitika-avtoparka</a:t>
            </a:r>
          </a:p>
          <a:p xmlns:a="http://schemas.openxmlformats.org/drawingml/2006/main">
            <a:r>
              <a:t>- https://novuscargo.ru/avtomatizaciya-dispetcherskoy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маскировать отсутствие собственного парка. Именно поэтому парковый контур требует партнёрской эксплуатационной проверки. Это дисциплина продукта, а не слабость.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Статус пилота и структура парка предоставлены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ИИ появляется в истории только после объединения данных. Он не является отдельным чат-ботом рядом с CRM; его полезность — в контексте конкретного рейса.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целевой сценарий, а не заявление о готовой интеграции с WhatsApp. На слайде сознательно стоит статус «строится». ИИ извлекает структуру и обнаруживает пропуски, но человек подтверждает заявку.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Продуктовая карта зрелости, предоставленная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Готовая часть — матчер и ранжирование по данным системы. Не называть это автономным назначением перевозчика. Более сложные ИИ-объяснения могут развиваться поверх готовой основы.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Внутренний продуктовый статус Almaty Trans, предоставленный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Не утверждать, что каждый риск-фактор берётся из внешнего реестра или конкретной интеграции. Слайд показывает объяснимость внутреннего риск-балла по данным, доступным системе.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Внутренний продуктовый статус Almaty Trans, предоставленный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пилотный сценарий на данных парка. Обычный мониторинг фиксирует план и факт; ИИ-слой может помочь объяснить исключение, но не должен автоматически обвинять водителя или принимать дисциплинарное решение.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https://novuscargo.ru/monitoring-transporta</a:t>
            </a:r>
          </a:p>
          <a:p xmlns:a="http://schemas.openxmlformats.org/drawingml/2006/main">
            <a:r>
              <a:t>- https://novuscargo.ru/analitika-avtoparka</a:t>
            </a:r>
          </a:p>
          <a:p xmlns:a="http://schemas.openxmlformats.org/drawingml/2006/main">
            <a:r>
              <a:t>- Статус пилота предоставлен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карта роли ИИ по всей цепочке, а не единый статус готовности. Отдельно проговорить коммуникации и документы: готовые автоматизации уже есть, но WhatsApp-ассистент и OCR ещё строятся.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Продуктовая карта зрелости, предоставленная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Смысл не в сокращении роли логиста, а в повышении её качества: меньше механического обслуживания информации, больше решений по исключениям, рискам и нестандартным ситуациям.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Зафиксировать границу ответственности: критические операционные и коммерческие решения не передаются ИИ. Это принцип продукта, а не временное ограничение.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Это контрольный слайд доверия. Если статус отдельной функции изменится перед конференцией, обновить только эту карту и соответствующий статус на профильном слайде.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Продуктовая карта зрелости, предоставленная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Финал закрывает центральный вопрос: ИИ забирает информационную рутину, логист сохраняет ответственность. Приглашение — не «посмотреть демо», а дать реальный поток рейсов на три месяца и сформировать продукт вместе.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Условия пилота предоставлены докладчиком, август 2026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a3f19230e604f8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15b1f91816349c6" /><Relationship Type="http://schemas.openxmlformats.org/officeDocument/2006/relationships/slideLayout" Target="/ppt/slideLayouts/slideLayout1.xml" Id="Rdaac82223d2c4be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aac82223d2c4be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ba147b290e4763" /><Relationship Type="http://schemas.openxmlformats.org/officeDocument/2006/relationships/notesSlide" Target="/ppt/notesSlides/notesSlide1.xml" Id="R63e2bdb1243f4f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2a32a348904b00" /><Relationship Type="http://schemas.openxmlformats.org/officeDocument/2006/relationships/notesSlide" Target="/ppt/notesSlides/notesSlide2.xml" Id="R4a96db5d10e04d8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faac7e5a22483a" /><Relationship Type="http://schemas.openxmlformats.org/officeDocument/2006/relationships/notesSlide" Target="/ppt/notesSlides/notesSlide3.xml" Id="R49cafa894aa345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10f2c9ed4c4a2f" /><Relationship Type="http://schemas.openxmlformats.org/officeDocument/2006/relationships/notesSlide" Target="/ppt/notesSlides/notesSlide4.xml" Id="R292a082e8346479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9846a6c93b44b7" /><Relationship Type="http://schemas.openxmlformats.org/officeDocument/2006/relationships/notesSlide" Target="/ppt/notesSlides/notesSlide5.xml" Id="R040007ec1d204bd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7d720f03e3485d" /><Relationship Type="http://schemas.openxmlformats.org/officeDocument/2006/relationships/notesSlide" Target="/ppt/notesSlides/notesSlide6.xml" Id="R6f0ad2b4b2ca4fc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c3c1edd0864c3a" /><Relationship Type="http://schemas.openxmlformats.org/officeDocument/2006/relationships/notesSlide" Target="/ppt/notesSlides/notesSlide7.xml" Id="R0b99ee181fed4b5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6e1d36ea024b0d" /><Relationship Type="http://schemas.openxmlformats.org/officeDocument/2006/relationships/notesSlide" Target="/ppt/notesSlides/notesSlide8.xml" Id="R6b767a27f0e8466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85bd9931344f85" /><Relationship Type="http://schemas.openxmlformats.org/officeDocument/2006/relationships/notesSlide" Target="/ppt/notesSlides/notesSlide9.xml" Id="Rf54c2f7dc6e4410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e2eb5066dc4378" /><Relationship Type="http://schemas.openxmlformats.org/officeDocument/2006/relationships/notesSlide" Target="/ppt/notesSlides/notesSlide10.xml" Id="R7aeceb93df0f41a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6edf67b3e64ab7" /><Relationship Type="http://schemas.openxmlformats.org/officeDocument/2006/relationships/notesSlide" Target="/ppt/notesSlides/notesSlide11.xml" Id="Rdee622a274ea453b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6445e5f25c4014" /><Relationship Type="http://schemas.openxmlformats.org/officeDocument/2006/relationships/notesSlide" Target="/ppt/notesSlides/notesSlide12.xml" Id="R1b505e8118774fb8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f9b4c234ce40cd" /><Relationship Type="http://schemas.openxmlformats.org/officeDocument/2006/relationships/notesSlide" Target="/ppt/notesSlides/notesSlide13.xml" Id="R39c8d54f5e784fb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fc1a6028794ac4" /><Relationship Type="http://schemas.openxmlformats.org/officeDocument/2006/relationships/notesSlide" Target="/ppt/notesSlides/notesSlide14.xml" Id="R4c4e7648f8a9485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7d72bfce1d6479e" /><Relationship Type="http://schemas.openxmlformats.org/officeDocument/2006/relationships/notesSlide" Target="/ppt/notesSlides/notesSlide15.xml" Id="R2c1695a313614b7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d1216e97e04d8d" /><Relationship Type="http://schemas.openxmlformats.org/officeDocument/2006/relationships/notesSlide" Target="/ppt/notesSlides/notesSlide16.xml" Id="R901aa5a6434744a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ad7db4ddc740ef" /><Relationship Type="http://schemas.openxmlformats.org/officeDocument/2006/relationships/notesSlide" Target="/ppt/notesSlides/notesSlide17.xml" Id="R0b9e6d7203ec426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7bee554fe43fb" /><Relationship Type="http://schemas.openxmlformats.org/officeDocument/2006/relationships/notesSlide" Target="/ppt/notesSlides/notesSlide18.xml" Id="R5f489a5ea655420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c66e8cb39a4dd4" /><Relationship Type="http://schemas.openxmlformats.org/officeDocument/2006/relationships/notesSlide" Target="/ppt/notesSlides/notesSlide19.xml" Id="R38d0f7120c534be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b4d1e4c444cb9" /><Relationship Type="http://schemas.openxmlformats.org/officeDocument/2006/relationships/notesSlide" Target="/ppt/notesSlides/notesSlide20.xml" Id="R1f690db3f9cc4f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B433FC-7A6B-4A56-831C-ED288D248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12C6B5-F677-4028-A0ED-A8FD9BD9F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666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8FF3D"/>
                </a:solidFill>
              </a:defRPr>
            </a:pPr>
            <a:r>
              <a:rPr sz="1050" b="1" i="0">
                <a:solidFill>
                  <a:srgbClr val="C8FF3D"/>
                </a:solidFill>
              </a:rPr>
              <a:t>LOGITRENDS'26 KAZAKHSTAN · 24 СЕНТЯБРЯ · АЛМАТЫ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D9D7D5-9814-421C-A825-70F8B41B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667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9DA3AA"/>
                </a:solidFill>
              </a:defRPr>
            </a:pPr>
            <a:r>
              <a:rPr sz="1050" b="1" i="0">
                <a:solidFill>
                  <a:srgbClr val="9DA3AA"/>
                </a:solidFill>
              </a:rPr>
              <a:t>ALMATY TRANS × NOVUSCARGO × 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28893D-AE48-45C4-B20D-7D88C1359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66850"/>
            <a:ext cx="9810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650" b="1" i="0">
                <a:solidFill>
                  <a:srgbClr val="F4F3EF"/>
                </a:solidFill>
              </a:defRPr>
            </a:pPr>
            <a:r>
              <a:rPr sz="4650" b="1" i="0">
                <a:solidFill>
                  <a:srgbClr val="F4F3EF"/>
                </a:solidFill>
              </a:rPr>
              <a:t>От своей диспетчерской 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29F0E1-1F50-42A6-983B-CC02AB2CC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0275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650" b="1" i="0">
                <a:solidFill>
                  <a:srgbClr val="C8FF3D"/>
                </a:solidFill>
              </a:defRPr>
            </a:pPr>
            <a:r>
              <a:rPr sz="4650" b="1" i="0">
                <a:solidFill>
                  <a:srgbClr val="C8FF3D"/>
                </a:solidFill>
              </a:rPr>
              <a:t>к опыту для отрасли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AB7595-60A5-4BFE-81BD-51D1DA96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52800"/>
            <a:ext cx="7524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 i="0">
                <a:solidFill>
                  <a:srgbClr val="9DA3AA"/>
                </a:solidFill>
              </a:defRPr>
            </a:pPr>
            <a:r>
              <a:rPr sz="1800" b="0" i="0">
                <a:solidFill>
                  <a:srgbClr val="9DA3AA"/>
                </a:solidFill>
              </a:rPr>
              <a:t>19 лет реальной логистики. Коммерческий и парковый контуры одного рейса.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800" b="0" i="0">
                <a:solidFill>
                  <a:srgbClr val="9DA3AA"/>
                </a:solidFill>
              </a:defRPr>
            </a:pPr>
            <a:r>
              <a:rPr sz="1800" b="0" i="0">
                <a:solidFill>
                  <a:srgbClr val="9DA3AA"/>
                </a:solidFill>
              </a:rPr>
              <a:t>И ИИ там, где он действительно снимает рутину.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8DB612-570A-4EE9-B15A-FBCE0FE80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86375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D87FE3-5CE5-4A44-8C6F-D3C35929D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2292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6E300C-8FBD-41CB-BED5-C4D63B10A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52292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775B78-3F51-4420-A2F5-E5CB3C6F8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52292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4071C4-746C-4BAC-8D43-1ADAAF53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9DA3AA"/>
                </a:solidFill>
              </a:defRPr>
            </a:pPr>
            <a:r>
              <a:rPr sz="1125" b="1" i="0">
                <a:solidFill>
                  <a:srgbClr val="9DA3AA"/>
                </a:solidFill>
              </a:rPr>
              <a:t>ОПЫТ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862234-67CC-4AE1-A510-65AD6A6A6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55626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125" b="1" i="0">
                <a:solidFill>
                  <a:srgbClr val="9DA3AA"/>
                </a:solidFill>
              </a:defRPr>
            </a:pPr>
            <a:r>
              <a:rPr sz="1125" b="1" i="0">
                <a:solidFill>
                  <a:srgbClr val="9DA3AA"/>
                </a:solidFill>
              </a:rPr>
              <a:t>ЕДИНЫЙ РЕЙС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784EE3-0EFA-4C4B-9B97-8C275EA76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15450" y="5562600"/>
            <a:ext cx="2190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125" b="1" i="0">
                <a:solidFill>
                  <a:srgbClr val="9DA3AA"/>
                </a:solidFill>
              </a:defRPr>
            </a:pPr>
            <a:r>
              <a:rPr sz="1125" b="1" i="0">
                <a:solidFill>
                  <a:srgbClr val="9DA3AA"/>
                </a:solidFill>
              </a:rPr>
              <a:t>РЕШЕНИЯ</a:t>
            </a:r>
          </a:p>
        </p:txBody>
      </p:sp>
    </p:spTree>
    <p:extLst>
      <p:ext uri="{BB962C8B-B14F-4D97-AF65-F5344CB8AC3E}">
        <p14:creationId xmlns:p14="http://schemas.microsoft.com/office/powerpoint/2010/main" val="194643377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op-rule-1">
            <a:extLst xmlns:a="http://schemas.openxmlformats.org/drawingml/2006/main">
              <a:ext uri="{FF2B5EF4-FFF2-40B4-BE49-F238E27FC236}">
                <a16:creationId xmlns:a16="http://schemas.microsoft.com/office/drawing/2014/main" id="{F6617E73-7044-4290-B5A4-7ED1BFACA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4761A4-05DE-4257-B181-B175D2954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8FF3D"/>
                </a:solidFill>
              </a:defRPr>
            </a:pPr>
            <a:r>
              <a:rPr sz="975" b="1" i="0">
                <a:solidFill>
                  <a:srgbClr val="C8FF3D"/>
                </a:solidFill>
              </a:rPr>
              <a:t>01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F0CE45-4D61-451F-B3A1-DF0591CA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СНАЧАЛА РАБОТА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16469F-9BE5-4026-8125-48BA18CE4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269091-2DBF-4D54-98C6-E6062D11B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Сначала была логистика. Потом появился софт.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01B00A-0720-46AD-8133-E624C7E1E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62150"/>
            <a:ext cx="2000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600" b="1" i="0">
                <a:solidFill>
                  <a:srgbClr val="C8FF3D"/>
                </a:solidFill>
              </a:defRPr>
            </a:pPr>
            <a:r>
              <a:rPr sz="6600" b="1" i="0">
                <a:solidFill>
                  <a:srgbClr val="C8FF3D"/>
                </a:solidFill>
              </a:rPr>
              <a:t>19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203E06D-9344-4E47-A1D9-391D35F27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5750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4F3EF"/>
                </a:solidFill>
              </a:defRPr>
            </a:pPr>
            <a:r>
              <a:rPr sz="1650" b="1" i="0">
                <a:solidFill>
                  <a:srgbClr val="F4F3EF"/>
                </a:solidFill>
              </a:rPr>
              <a:t>лет внутри перевозок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6B6A34-DFD8-4232-8ED8-AEEB7D1A5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1450" y="196215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600" b="1" i="0">
                <a:solidFill>
                  <a:srgbClr val="36D7FF"/>
                </a:solidFill>
              </a:defRPr>
            </a:pPr>
            <a:r>
              <a:rPr sz="6600" b="1" i="0">
                <a:solidFill>
                  <a:srgbClr val="36D7FF"/>
                </a:solidFill>
              </a:rPr>
              <a:t>300+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353139-441A-44F8-BF6E-41E2467CD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19550" y="2857500"/>
            <a:ext cx="2286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4F3EF"/>
                </a:solidFill>
              </a:defRPr>
            </a:pPr>
            <a:r>
              <a:rPr sz="1650" b="1" i="0">
                <a:solidFill>
                  <a:srgbClr val="F4F3EF"/>
                </a:solidFill>
              </a:rPr>
              <a:t>машин в работе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8999F7-3E38-431D-A78E-6DD09657A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962150"/>
            <a:ext cx="42672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600" b="1" i="0">
                <a:solidFill>
                  <a:srgbClr val="FF7A45"/>
                </a:solidFill>
              </a:defRPr>
            </a:pPr>
            <a:r>
              <a:rPr sz="6600" b="1" i="0">
                <a:solidFill>
                  <a:srgbClr val="FF7A45"/>
                </a:solidFill>
              </a:rPr>
              <a:t>100 000+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49D1AF-00A4-4599-85AA-E36E5EC4F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77100" y="2857500"/>
            <a:ext cx="3238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4F3EF"/>
                </a:solidFill>
              </a:defRPr>
            </a:pPr>
            <a:r>
              <a:rPr sz="1650" b="1" i="0">
                <a:solidFill>
                  <a:srgbClr val="F4F3EF"/>
                </a:solidFill>
              </a:rPr>
              <a:t>выполненных заказов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93F8B2-C790-4A0B-ADF5-BEF683B73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243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081ADB-51ED-4F75-B0E9-57F70EF4A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00550"/>
            <a:ext cx="99822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Сколько из этой работы действительно должен делать человек?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29947A-361E-4740-9E93-840D3E49B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198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9DA3AA"/>
                </a:solidFill>
              </a:defRPr>
            </a:pPr>
            <a:r>
              <a:rPr sz="1125" b="1" i="0">
                <a:solidFill>
                  <a:srgbClr val="9DA3AA"/>
                </a:solidFill>
              </a:rPr>
              <a:t>с 2007 года · Алматы</a:t>
            </a:r>
          </a:p>
        </p:txBody>
      </p:sp>
    </p:spTree>
    <p:extLst>
      <p:ext uri="{BB962C8B-B14F-4D97-AF65-F5344CB8AC3E}">
        <p14:creationId xmlns:p14="http://schemas.microsoft.com/office/powerpoint/2010/main" val="5107154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op-rule-2">
            <a:extLst xmlns:a="http://schemas.openxmlformats.org/drawingml/2006/main">
              <a:ext uri="{FF2B5EF4-FFF2-40B4-BE49-F238E27FC236}">
                <a16:creationId xmlns:a16="http://schemas.microsoft.com/office/drawing/2014/main" id="{BF0382CB-6C6C-44C0-A182-4E7C3470B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54D170-E050-434E-9D31-C3FC830A8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7A45"/>
                </a:solidFill>
              </a:defRPr>
            </a:pPr>
            <a:r>
              <a:rPr sz="975" b="1" i="0">
                <a:solidFill>
                  <a:srgbClr val="FF7A45"/>
                </a:solidFill>
              </a:rPr>
              <a:t>02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03435B-8D5B-43F6-B4DA-9E547281D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БОЛЬ РЫНКА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3AAF3B-795D-4AA6-8F88-D08DFA4BE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6092BD-F165-4DA7-9560-467418878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Одна вакансия — почти весь цикл перевозки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1FB27E-5F4B-4F5C-86EC-8F98ED347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240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F7A45"/>
                </a:solidFill>
              </a:defRPr>
            </a:pPr>
            <a:r>
              <a:rPr sz="1350" b="1" i="0">
                <a:solidFill>
                  <a:srgbClr val="FF7A4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B52A7D3-1B56-4020-9AD0-4BEE7D7C5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1885950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4F3EF"/>
                </a:solidFill>
              </a:defRPr>
            </a:pPr>
            <a:r>
              <a:rPr sz="1800" b="1" i="0">
                <a:solidFill>
                  <a:srgbClr val="F4F3EF"/>
                </a:solidFill>
              </a:rPr>
              <a:t>Менеджер по автоперевозкам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89FDC1-7943-4357-A40E-4B966A055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1905000"/>
            <a:ext cx="659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500" b="0" i="0">
                <a:solidFill>
                  <a:srgbClr val="9DA3AA"/>
                </a:solidFill>
              </a:defRPr>
            </a:pPr>
            <a:r>
              <a:rPr sz="1500" b="0" i="0">
                <a:solidFill>
                  <a:srgbClr val="9DA3AA"/>
                </a:solidFill>
              </a:rPr>
              <a:t>ставка → КП → перевозчик → рейс → документы → дебиторка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76D4B0-7656-4018-9848-8BAD3004C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A48109-3713-4FA8-93AF-93F10DED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194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F7A45"/>
                </a:solidFill>
              </a:defRPr>
            </a:pPr>
            <a:r>
              <a:rPr sz="1350" b="1" i="0">
                <a:solidFill>
                  <a:srgbClr val="FF7A4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0278C2-C32A-407F-B135-2DD1786F9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3181350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4F3EF"/>
                </a:solidFill>
              </a:defRPr>
            </a:pPr>
            <a:r>
              <a:rPr sz="1800" b="1" i="0">
                <a:solidFill>
                  <a:srgbClr val="F4F3EF"/>
                </a:solidFill>
              </a:rPr>
              <a:t>Бухгалтер ТЭК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109459-FAB6-4FB0-B300-D981654B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3200400"/>
            <a:ext cx="659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500" b="0" i="0">
                <a:solidFill>
                  <a:srgbClr val="9DA3AA"/>
                </a:solidFill>
              </a:defRPr>
            </a:pPr>
            <a:r>
              <a:rPr sz="1500" b="0" i="0">
                <a:solidFill>
                  <a:srgbClr val="9DA3AA"/>
                </a:solidFill>
              </a:rPr>
              <a:t>учёт → ЭСФ → сверка по рейсу → кредиторка перевозчиков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71F7CA-05B9-40AC-AF4D-9E38C7A37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290ADF-D1D8-4F5F-BAFF-8DA796B26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14850"/>
            <a:ext cx="533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FF7A45"/>
                </a:solidFill>
              </a:defRPr>
            </a:pPr>
            <a:r>
              <a:rPr sz="1350" b="1" i="0">
                <a:solidFill>
                  <a:srgbClr val="FF7A4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6F4C479-521F-4175-8EBC-295FBA0F4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9700" y="4476750"/>
            <a:ext cx="3333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4F3EF"/>
                </a:solidFill>
              </a:defRPr>
            </a:pPr>
            <a:r>
              <a:rPr sz="1800" b="1" i="0">
                <a:solidFill>
                  <a:srgbClr val="F4F3EF"/>
                </a:solidFill>
              </a:rPr>
              <a:t>Помощник логиста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CE5D6D-AA7C-4D64-AF0F-C8149E39B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14900" y="4495800"/>
            <a:ext cx="65913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500" b="0" i="0">
                <a:solidFill>
                  <a:srgbClr val="9DA3AA"/>
                </a:solidFill>
              </a:defRPr>
            </a:pPr>
            <a:r>
              <a:rPr sz="1500" b="0" i="0">
                <a:solidFill>
                  <a:srgbClr val="9DA3AA"/>
                </a:solidFill>
              </a:rPr>
              <a:t>документы → заявки → контроль исполнения → статус клиенту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8BE7B8-816E-4ECD-8AE8-F4C465640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477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 i="0">
                <a:solidFill>
                  <a:srgbClr val="FF7A45"/>
                </a:solidFill>
              </a:defRPr>
            </a:pPr>
            <a:r>
              <a:rPr sz="2100" b="1" i="0">
                <a:solidFill>
                  <a:srgbClr val="FF7A45"/>
                </a:solidFill>
              </a:rPr>
              <a:t>Проблема — в количестве ручных переходов между задачами.</a:t>
            </a:r>
          </a:p>
        </p:txBody>
      </p:sp>
    </p:spTree>
    <p:extLst>
      <p:ext uri="{BB962C8B-B14F-4D97-AF65-F5344CB8AC3E}">
        <p14:creationId xmlns:p14="http://schemas.microsoft.com/office/powerpoint/2010/main" val="699592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top-rule-3">
            <a:extLst xmlns:a="http://schemas.openxmlformats.org/drawingml/2006/main">
              <a:ext uri="{FF2B5EF4-FFF2-40B4-BE49-F238E27FC236}">
                <a16:creationId xmlns:a16="http://schemas.microsoft.com/office/drawing/2014/main" id="{B1D6DDCA-BB09-4126-BBDE-D6774A558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D474E8-F324-4E7B-88E1-F30D5BF77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7A45"/>
                </a:solidFill>
              </a:defRPr>
            </a:pPr>
            <a:r>
              <a:rPr sz="975" b="1" i="0">
                <a:solidFill>
                  <a:srgbClr val="FF7A45"/>
                </a:solidFill>
              </a:rPr>
              <a:t>03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A26E9E-7A2F-4A30-9935-2F09C4BC9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ЧЕЛОВЕК КАК ИНТЕГРАЦИЯ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5B9FBE-8377-4F72-B75E-F4B40474A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D3481F-D287-44F5-9623-B8B0089BB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Логист слишком часто работает как API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A7943E-0B6E-4A95-BD73-8A1F9A21C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143250"/>
            <a:ext cx="97155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1D8E8B-CC7A-42CC-A1CE-4776D2CDC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619B64-D9C2-49E3-8B14-B1AD86D90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2743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7A45"/>
                </a:solidFill>
              </a:defRPr>
            </a:pPr>
            <a:r>
              <a:rPr sz="975" b="1" i="0">
                <a:solidFill>
                  <a:srgbClr val="FF7A45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B3FECA-11EE-4DEA-B707-FF7AC7397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3051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4F3EF"/>
                </a:solidFill>
              </a:defRPr>
            </a:pPr>
            <a:r>
              <a:rPr sz="1200" b="1" i="0">
                <a:solidFill>
                  <a:srgbClr val="F4F3EF"/>
                </a:solidFill>
              </a:rPr>
              <a:t>СООБЩЕНИЕ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AA2764-2764-436B-B38C-85291BA93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609975"/>
            <a:ext cx="114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0" i="0">
                <a:solidFill>
                  <a:srgbClr val="9DA3AA"/>
                </a:solidFill>
              </a:defRPr>
            </a:pPr>
            <a:r>
              <a:rPr sz="1050" b="0" i="0">
                <a:solidFill>
                  <a:srgbClr val="9DA3AA"/>
                </a:solidFill>
              </a:rPr>
              <a:t>прочитать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5C699C-BFAC-499E-859B-F4F6FAE84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801117-4504-4349-9A6F-1ED58E991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743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7A45"/>
                </a:solidFill>
              </a:defRPr>
            </a:pPr>
            <a:r>
              <a:rPr sz="975" b="1" i="0">
                <a:solidFill>
                  <a:srgbClr val="FF7A45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E99CDC-78FD-4DA3-BA4B-487E5F29B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3051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4F3EF"/>
                </a:solidFill>
              </a:defRPr>
            </a:pPr>
            <a:r>
              <a:rPr sz="1200" b="1" i="0">
                <a:solidFill>
                  <a:srgbClr val="F4F3EF"/>
                </a:solidFill>
              </a:rPr>
              <a:t>ЗАЯВКА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CFD1F3-46F7-4538-917E-3BF2DEDAE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609975"/>
            <a:ext cx="114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0" i="0">
                <a:solidFill>
                  <a:srgbClr val="9DA3AA"/>
                </a:solidFill>
              </a:defRPr>
            </a:pPr>
            <a:r>
              <a:rPr sz="1050" b="0" i="0">
                <a:solidFill>
                  <a:srgbClr val="9DA3AA"/>
                </a:solidFill>
              </a:rPr>
              <a:t>перенести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11ACFC-9A18-475C-8035-9AD0DF2D3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D5CBAE-A871-4D7C-AA58-3ED4BBC51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743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7A45"/>
                </a:solidFill>
              </a:defRPr>
            </a:pPr>
            <a:r>
              <a:rPr sz="975" b="1" i="0">
                <a:solidFill>
                  <a:srgbClr val="FF7A45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B49049-DD61-44B3-B725-13845206F1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33051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4F3EF"/>
                </a:solidFill>
              </a:defRPr>
            </a:pPr>
            <a:r>
              <a:rPr sz="1200" b="1" i="0">
                <a:solidFill>
                  <a:srgbClr val="F4F3EF"/>
                </a:solidFill>
              </a:rPr>
              <a:t>СТАВКА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0E2111-F575-4EC3-A0DA-101CD8408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3609975"/>
            <a:ext cx="114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0" i="0">
                <a:solidFill>
                  <a:srgbClr val="9DA3AA"/>
                </a:solidFill>
              </a:defRPr>
            </a:pPr>
            <a:r>
              <a:rPr sz="1050" b="0" i="0">
                <a:solidFill>
                  <a:srgbClr val="9DA3AA"/>
                </a:solidFill>
              </a:rPr>
              <a:t>посчитать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7DFED2-552C-4E44-A0EE-611545937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A3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88416F-BD65-4DCE-9040-CAB6C8B65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743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CBE201-A8F6-468A-AE30-A4FB14C4C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3051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4F3EF"/>
                </a:solidFill>
              </a:defRPr>
            </a:pPr>
            <a:r>
              <a:rPr sz="1200" b="1" i="0">
                <a:solidFill>
                  <a:srgbClr val="F4F3EF"/>
                </a:solidFill>
              </a:rPr>
              <a:t>МАШИНА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34138B-E972-4D1D-8268-AC1EC70B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609975"/>
            <a:ext cx="114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0" i="0">
                <a:solidFill>
                  <a:srgbClr val="9DA3AA"/>
                </a:solidFill>
              </a:defRPr>
            </a:pPr>
            <a:r>
              <a:rPr sz="1050" b="0" i="0">
                <a:solidFill>
                  <a:srgbClr val="9DA3AA"/>
                </a:solidFill>
              </a:rPr>
              <a:t>найти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4E15505-F0F7-4BF3-942E-ABB17025E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A3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FB0DA1-8731-4DF6-BE3E-571E5119F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43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35EAB97-8F98-4F49-80E8-E92529DBB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3051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4F3EF"/>
                </a:solidFill>
              </a:defRPr>
            </a:pPr>
            <a:r>
              <a:rPr sz="1200" b="1" i="0">
                <a:solidFill>
                  <a:srgbClr val="F4F3EF"/>
                </a:solidFill>
              </a:rPr>
              <a:t>СТАТУС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92C059C-7766-48C5-87E2-112E6D114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609975"/>
            <a:ext cx="114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0" i="0">
                <a:solidFill>
                  <a:srgbClr val="9DA3AA"/>
                </a:solidFill>
              </a:defRPr>
            </a:pPr>
            <a:r>
              <a:rPr sz="1050" b="0" i="0">
                <a:solidFill>
                  <a:srgbClr val="9DA3AA"/>
                </a:solidFill>
              </a:rPr>
              <a:t>сообщить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6B7F33A-9DD7-4D66-BE57-CF562CE59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299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DA3A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39BA8A0-0183-4151-8398-6EFE7A4F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2743200"/>
            <a:ext cx="4000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06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36EE7E1-D588-4343-B2C4-46E61F83E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305175"/>
            <a:ext cx="1143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F4F3EF"/>
                </a:solidFill>
              </a:defRPr>
            </a:pPr>
            <a:r>
              <a:rPr sz="1200" b="1" i="0">
                <a:solidFill>
                  <a:srgbClr val="F4F3EF"/>
                </a:solidFill>
              </a:rPr>
              <a:t>СВЕРКА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A1B2110-2EA6-4D5C-B463-F734DEA1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10850" y="3609975"/>
            <a:ext cx="114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1050" b="0" i="0">
                <a:solidFill>
                  <a:srgbClr val="9DA3AA"/>
                </a:solidFill>
              </a:defRPr>
            </a:pPr>
            <a:r>
              <a:rPr sz="1050" b="0" i="0">
                <a:solidFill>
                  <a:srgbClr val="9DA3AA"/>
                </a:solidFill>
              </a:rPr>
              <a:t>собрать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17A67F6-635D-4E18-BD62-D133363FE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287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000" b="1" i="0">
                <a:solidFill>
                  <a:srgbClr val="F4F3EF"/>
                </a:solidFill>
              </a:defRPr>
            </a:pPr>
            <a:r>
              <a:rPr sz="3000" b="1" i="0">
                <a:solidFill>
                  <a:srgbClr val="F4F3EF"/>
                </a:solidFill>
              </a:rPr>
              <a:t>Что требует опыта — а что только переноса информации?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3FACAF4-2159-4B58-8FEF-B9E40DF72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62650"/>
            <a:ext cx="723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9DA3AA"/>
                </a:solidFill>
              </a:defRPr>
            </a:pPr>
            <a:r>
              <a:rPr sz="1350" b="0" i="0">
                <a:solidFill>
                  <a:srgbClr val="9DA3AA"/>
                </a:solidFill>
              </a:rPr>
              <a:t>Сегодня одно и то же событие многократно пересобирается руками.</a:t>
            </a:r>
          </a:p>
        </p:txBody>
      </p:sp>
    </p:spTree>
    <p:extLst>
      <p:ext uri="{BB962C8B-B14F-4D97-AF65-F5344CB8AC3E}">
        <p14:creationId xmlns:p14="http://schemas.microsoft.com/office/powerpoint/2010/main" val="134577705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-rule-4">
            <a:extLst xmlns:a="http://schemas.openxmlformats.org/drawingml/2006/main">
              <a:ext uri="{FF2B5EF4-FFF2-40B4-BE49-F238E27FC236}">
                <a16:creationId xmlns:a16="http://schemas.microsoft.com/office/drawing/2014/main" id="{5DD8AB20-0459-4A62-BC23-F581D9E55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6C5BB1-C80B-49FB-B0C8-381CF8A64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8FF3D"/>
                </a:solidFill>
              </a:defRPr>
            </a:pPr>
            <a:r>
              <a:rPr sz="975" b="1" i="0">
                <a:solidFill>
                  <a:srgbClr val="C8FF3D"/>
                </a:solidFill>
              </a:rPr>
              <a:t>04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2828A9-D479-4E61-A5FE-B63DD9894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ЭКСПЛУАТАЦИЯ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C44F2D-79F0-43CD-B57F-9DA50CE5C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64891C-EC9A-4919-AF8C-904819A8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Это уже в проде — не на бумаге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3A079A-BEBB-4463-B1CC-D56F046C7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209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484F330-279E-4592-967E-9BAC830D1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600200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8FF3D"/>
                </a:solidFill>
              </a:defRPr>
            </a:pPr>
            <a:r>
              <a:rPr sz="1050" b="1" i="0">
                <a:solidFill>
                  <a:srgbClr val="C8FF3D"/>
                </a:solidFill>
              </a:rPr>
              <a:t>В ПРОДЕ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767189-B0F3-44A0-A2D4-5D2519B12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99B174-31D0-41DF-974B-BB09C2623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143125"/>
            <a:ext cx="43434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F4F3EF"/>
                </a:solidFill>
              </a:defRPr>
            </a:pPr>
            <a:r>
              <a:rPr sz="1425" b="1" i="0">
                <a:solidFill>
                  <a:srgbClr val="F4F3EF"/>
                </a:solidFill>
              </a:rPr>
              <a:t>Обратный аукцион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1940AB4-88FB-4BB6-A5CF-6C0938791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28875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9DA3AA"/>
                </a:solidFill>
              </a:defRPr>
            </a:pPr>
            <a:r>
              <a:rPr sz="1125" b="0" i="0">
                <a:solidFill>
                  <a:srgbClr val="9DA3AA"/>
                </a:solidFill>
              </a:rPr>
              <a:t>предложения → ранжирование → подтверждение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21EAD9-E6E1-4BE6-8090-CB0FE3B8B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1BAB6C-33B5-43A8-BE3D-80AEDC4CC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57525"/>
            <a:ext cx="43434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F4F3EF"/>
                </a:solidFill>
              </a:defRPr>
            </a:pPr>
            <a:r>
              <a:rPr sz="1425" b="1" i="0">
                <a:solidFill>
                  <a:srgbClr val="F4F3EF"/>
                </a:solidFill>
              </a:rPr>
              <a:t>Матчер + реестр надёжности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C22270-9F99-4092-926E-51E4283C4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43275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9DA3AA"/>
                </a:solidFill>
              </a:defRPr>
            </a:pPr>
            <a:r>
              <a:rPr sz="1125" b="0" i="0">
                <a:solidFill>
                  <a:srgbClr val="9DA3AA"/>
                </a:solidFill>
              </a:rPr>
              <a:t>история, рейтинг, тир и ограничения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3DD4859-7039-4488-83A1-7DBA42F4D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7FFBC8-4282-4449-86E9-888B1660F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971925"/>
            <a:ext cx="43434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F4F3EF"/>
                </a:solidFill>
              </a:defRPr>
            </a:pPr>
            <a:r>
              <a:rPr sz="1425" b="1" i="0">
                <a:solidFill>
                  <a:srgbClr val="F4F3EF"/>
                </a:solidFill>
              </a:rPr>
              <a:t>Антифрод 0–100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B499A6-6C1E-45E5-9EDB-80AFF7EA8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57675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9DA3AA"/>
                </a:solidFill>
              </a:defRPr>
            </a:pPr>
            <a:r>
              <a:rPr sz="1125" b="0" i="0">
                <a:solidFill>
                  <a:srgbClr val="9DA3AA"/>
                </a:solidFill>
              </a:rPr>
              <a:t>риск до постановки перевозчика на рейс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26D15A1-A415-4CB9-9532-3EA4D5C7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26695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99500C9-A350-4E45-90A5-F9227F98F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143125"/>
            <a:ext cx="43434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F4F3EF"/>
                </a:solidFill>
              </a:defRPr>
            </a:pPr>
            <a:r>
              <a:rPr sz="1425" b="1" i="0">
                <a:solidFill>
                  <a:srgbClr val="F4F3EF"/>
                </a:solidFill>
              </a:rPr>
              <a:t>Счёт → АВР → ЭСФ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0725F6-0D7F-4DF7-9BE5-B59E5AB95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2428875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9DA3AA"/>
                </a:solidFill>
              </a:defRPr>
            </a:pPr>
            <a:r>
              <a:rPr sz="1125" b="0" i="0">
                <a:solidFill>
                  <a:srgbClr val="9DA3AA"/>
                </a:solidFill>
              </a:rPr>
              <a:t>документы связаны со статусом рейса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6B371D4-1309-4A00-A340-292857F32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8135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2D9A32-8C1C-4857-942D-E3BCD4AB4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057525"/>
            <a:ext cx="43434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F4F3EF"/>
                </a:solidFill>
              </a:defRPr>
            </a:pPr>
            <a:r>
              <a:rPr sz="1425" b="1" i="0">
                <a:solidFill>
                  <a:srgbClr val="F4F3EF"/>
                </a:solidFill>
              </a:rPr>
              <a:t>Ориентир ставки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0E7BED-7DA4-499D-83CC-FEC255BAF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343275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9DA3AA"/>
                </a:solidFill>
              </a:defRPr>
            </a:pPr>
            <a:r>
              <a:rPr sz="1125" b="0" i="0">
                <a:solidFill>
                  <a:srgbClr val="9DA3AA"/>
                </a:solidFill>
              </a:rPr>
              <a:t>медиана по 811 реальным рейсам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930653B-479B-466E-BB6C-A9B9A8EFF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095750"/>
            <a:ext cx="1714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3A31011-A7A6-49EA-85E5-2D2C853B3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3971925"/>
            <a:ext cx="434340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F4F3EF"/>
                </a:solidFill>
              </a:defRPr>
            </a:pPr>
            <a:r>
              <a:rPr sz="1425" b="1" i="0">
                <a:solidFill>
                  <a:srgbClr val="F4F3EF"/>
                </a:solidFill>
              </a:rPr>
              <a:t>Чат-помощник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F41B79B-D9CE-4906-80EC-C8599172B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15150" y="4257675"/>
            <a:ext cx="4343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9DA3AA"/>
                </a:solidFill>
              </a:defRPr>
            </a:pPr>
            <a:r>
              <a:rPr sz="1125" b="0" i="0">
                <a:solidFill>
                  <a:srgbClr val="9DA3AA"/>
                </a:solidFill>
              </a:rPr>
              <a:t>ответы из базы знаний + перевод к человеку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EE8AC7E-4F47-4024-B02E-8167F4659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72150"/>
            <a:ext cx="8572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Мы одновременно исполнитель и пользователь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141423104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top-rule-5">
            <a:extLst xmlns:a="http://schemas.openxmlformats.org/drawingml/2006/main">
              <a:ext uri="{FF2B5EF4-FFF2-40B4-BE49-F238E27FC236}">
                <a16:creationId xmlns:a16="http://schemas.microsoft.com/office/drawing/2014/main" id="{33921E26-19A8-4353-81FF-D6EA1F121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DDFD97-69CE-4086-9970-2D2FB03B5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8FF3D"/>
                </a:solidFill>
              </a:defRPr>
            </a:pPr>
            <a:r>
              <a:rPr sz="975" b="1" i="0">
                <a:solidFill>
                  <a:srgbClr val="C8FF3D"/>
                </a:solidFill>
              </a:rPr>
              <a:t>05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8E15A8-CB8C-47E1-A6F1-095D17787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ЕДИНЫЙ КОНТЕКСТ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68D95A-0FB7-4A57-AB79-27D57F97D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726C0C-9C59-460B-9274-72494DA78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Один рейс — одна история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53174B-06E2-4E8D-8FCB-2F7249C9B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43250"/>
            <a:ext cx="10287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3A502E-C46C-4B15-93A6-5A22A8C6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CBECF3-879D-49D9-B3AB-C82925935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5F6EB7-05FE-43BB-82E6-F6B8140DF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ЗАЯВКА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7A1142-CC98-4B3B-B566-4D9C74AFB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193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82C610-7DF1-47CF-8C89-CB69F618A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840F3D-4D1C-4D16-8EE1-C0B3877B4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РАСЧЁТ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C4F7B64-1FAA-485B-AEDC-C72189D2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9AB8C9-B0C3-43F2-8CE4-C74CBB54C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144DB5-5438-47E9-845E-43C1CEB22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КП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467D915-DDB7-4ED5-9970-0667B8193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996865-E470-4544-B9E4-E8D62D793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38BF569-E548-4EBB-80BE-4C24451E2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ПЕРЕВОЗЧИК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4028CA-6510-4A50-9706-209DC877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1AB083-7E64-4D70-BAB6-6F6592FAF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6136FC-AF15-48D4-A9E2-A0FDEA2B5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АНТИФРОД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5B1E3F-3591-4726-8775-B6F9EF8FF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DE74975-5459-4CA0-86BD-EC6ED5FFF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06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5771499-6E4C-41C5-B1C0-6D4DB921A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РЕЙС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6640FD0-01D2-45FC-B5F6-EDC629A9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343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D211BDB-613E-4B67-84ED-6B9EACA1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07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92A20CD1-BCD7-4690-B3F7-11476BF63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СТАТУС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081789F-2893-486F-8510-3458DBBF8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773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6647322-94A0-4A0F-A189-5E430A4E8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08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29016C3C-E921-43DC-BD81-252A7AF30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ДОКУМЕНТЫ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665C52E-81DD-4DD5-A2B4-A0312A4D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30765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F3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74D6B1F5-D582-4189-99C0-27277D557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09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DE4A7C0-E939-4420-9C4E-5B7EECE82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СВЕРКА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C24C1654-7E5C-4709-96EC-B94AEFFD4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63300" y="3076575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C7DE102A-B631-4E60-8A47-7B2864316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2647950"/>
            <a:ext cx="476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DA3AA"/>
                </a:solidFill>
              </a:defRPr>
            </a:pPr>
            <a:r>
              <a:rPr sz="900" b="1" i="0">
                <a:solidFill>
                  <a:srgbClr val="9DA3AA"/>
                </a:solidFill>
              </a:rPr>
              <a:t>10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DE840545-D9F1-446C-BB4C-53CDC8679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3400425"/>
            <a:ext cx="10096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1050" b="1" i="0">
                <a:solidFill>
                  <a:srgbClr val="C8FF3D"/>
                </a:solidFill>
              </a:defRPr>
            </a:pPr>
            <a:r>
              <a:rPr sz="1050" b="1" i="0">
                <a:solidFill>
                  <a:srgbClr val="C8FF3D"/>
                </a:solidFill>
              </a:rPr>
              <a:t>ОПЛАТА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CFB6C54-6E74-4C5E-B6A4-571EC1075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57750"/>
            <a:ext cx="100012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850" b="1" i="0">
                <a:solidFill>
                  <a:srgbClr val="F4F3EF"/>
                </a:solidFill>
              </a:defRPr>
            </a:pPr>
            <a:r>
              <a:rPr sz="2850" b="1" i="0">
                <a:solidFill>
                  <a:srgbClr val="F4F3EF"/>
                </a:solidFill>
              </a:rPr>
              <a:t>Система не теряет контекст между клиентом, диспетчером и бухгалтерией.</a:t>
            </a:r>
          </a:p>
        </p:txBody>
      </p:sp>
    </p:spTree>
    <p:extLst>
      <p:ext uri="{BB962C8B-B14F-4D97-AF65-F5344CB8AC3E}">
        <p14:creationId xmlns:p14="http://schemas.microsoft.com/office/powerpoint/2010/main" val="109810061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op-rule-6">
            <a:extLst xmlns:a="http://schemas.openxmlformats.org/drawingml/2006/main">
              <a:ext uri="{FF2B5EF4-FFF2-40B4-BE49-F238E27FC236}">
                <a16:creationId xmlns:a16="http://schemas.microsoft.com/office/drawing/2014/main" id="{EF313EEE-0E50-4CBE-BBC0-E2E1DBD29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36D6D7-D1A0-4824-9875-54CB2DA56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36D7FF"/>
                </a:solidFill>
              </a:defRPr>
            </a:pPr>
            <a:r>
              <a:rPr sz="975" b="1" i="0">
                <a:solidFill>
                  <a:srgbClr val="36D7FF"/>
                </a:solidFill>
              </a:rPr>
              <a:t>06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B4B996-A85B-4C26-AFFC-8D93AE76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ВТОРАЯ ПОЛОВИНА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90213A-E1A8-4C64-86E2-3C3476AD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A99D73-C46C-4452-A159-FAD5BB70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Мы хорошо знали заказ. Но заказ едет на машине.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6C72B7-0B8A-4175-B0F7-E8C2B1777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476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C8FF3D"/>
                </a:solidFill>
              </a:defRPr>
            </a:pPr>
            <a:r>
              <a:rPr sz="1125" b="1" i="0">
                <a:solidFill>
                  <a:srgbClr val="C8FF3D"/>
                </a:solidFill>
              </a:rPr>
              <a:t>КОММЕРЧЕСКАЯ ЖИЗНЬ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2C4743-CA82-432F-A5CA-C50287AFA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447675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кто заказал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сколько стоит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кто повезёт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какие документы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кто заплатил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6CEBED-0CCD-4D0A-B962-922516DA7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1619250"/>
            <a:ext cx="19050" cy="3714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709557-050A-4CC2-9E7D-4BE1CE124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714500"/>
            <a:ext cx="480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36D7FF"/>
                </a:solidFill>
              </a:defRPr>
            </a:pPr>
            <a:r>
              <a:rPr sz="1125" b="1" i="0">
                <a:solidFill>
                  <a:srgbClr val="36D7FF"/>
                </a:solidFill>
              </a:rPr>
              <a:t>ФИЗИЧЕСКАЯ ЖИЗНЬ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767AFD-CFDA-497B-AB9A-27494AE46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152650"/>
            <a:ext cx="4800600" cy="2667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где машина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куда едет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сколько проехала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где простаивала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что дальше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158FE9-5AB0-44E8-9440-8B3D3ECC4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 i="0">
                <a:solidFill>
                  <a:srgbClr val="36D7FF"/>
                </a:solidFill>
              </a:defRPr>
            </a:pPr>
            <a:r>
              <a:rPr sz="2100" b="1" i="0">
                <a:solidFill>
                  <a:srgbClr val="36D7FF"/>
                </a:solidFill>
              </a:rPr>
              <a:t>Так появились два слоя одной системы.</a:t>
            </a:r>
          </a:p>
        </p:txBody>
      </p:sp>
    </p:spTree>
    <p:extLst>
      <p:ext uri="{BB962C8B-B14F-4D97-AF65-F5344CB8AC3E}">
        <p14:creationId xmlns:p14="http://schemas.microsoft.com/office/powerpoint/2010/main" val="23060408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op-rule-7">
            <a:extLst xmlns:a="http://schemas.openxmlformats.org/drawingml/2006/main">
              <a:ext uri="{FF2B5EF4-FFF2-40B4-BE49-F238E27FC236}">
                <a16:creationId xmlns:a16="http://schemas.microsoft.com/office/drawing/2014/main" id="{BCFAECAD-CA1A-46C8-B0CC-90F65A2D7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C29C82-080C-429F-9C9A-B515D52EA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36D7FF"/>
                </a:solidFill>
              </a:defRPr>
            </a:pPr>
            <a:r>
              <a:rPr sz="975" b="1" i="0">
                <a:solidFill>
                  <a:srgbClr val="36D7FF"/>
                </a:solidFill>
              </a:rPr>
              <a:t>07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B456D9-5242-42EE-B4EB-42661DD97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ДВА КОНТУРА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45CCC5-5303-49CC-9337-E4A50B4B4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6E3FFE-531F-4F22-83A7-CE3C257AEA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Два слоя. Одна модель данных. Один рейс.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5130DC-80D2-4E51-B489-C41258670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C8FF3D"/>
                </a:solidFill>
              </a:defRPr>
            </a:pPr>
            <a:r>
              <a:rPr sz="1200" b="1" i="0">
                <a:solidFill>
                  <a:srgbClr val="C8FF3D"/>
                </a:solidFill>
              </a:rPr>
              <a:t>ALMATY TRANS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2BCBD9-F38F-44F1-81BC-4B3E8DD6E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33600"/>
            <a:ext cx="40957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заявки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клиенты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ставки и КП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матчинг и аукцион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антифрод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документы и сверки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9F4323C-F6B4-4B23-9C00-4547A5FCA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5400" y="2266950"/>
            <a:ext cx="1981200" cy="1981200"/>
          </a:xfrm>
          <a:prstGeom xmlns:a="http://schemas.openxmlformats.org/drawingml/2006/main" prst="roundRect">
            <a:avLst>
              <a:gd name="adj" fmla="val 5769"/>
            </a:avLst>
          </a:prstGeom>
          <a:solidFill xmlns:a="http://schemas.openxmlformats.org/drawingml/2006/main">
            <a:srgbClr val="121418"/>
          </a:solidFill>
          <a:ln xmlns:a="http://schemas.openxmlformats.org/drawingml/2006/main" w="9525">
            <a:solidFill>
              <a:srgbClr val="34383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48F3D9-84E6-42A9-8C55-00A908DD2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278130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50E29D-9811-4363-BAEF-1B36B9D70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8300" y="3200400"/>
            <a:ext cx="12954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B07BA8-8764-4E2A-9FE6-A637A5A3E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638550"/>
            <a:ext cx="152400" cy="152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D3F03E2-6B53-4482-8984-7182BC49E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914650"/>
            <a:ext cx="13716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lnSpc>
                <a:spcPct val="90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ОДИН</a:t>
            </a:r>
          </a:p>
          <a:p xmlns:a="http://schemas.openxmlformats.org/drawingml/2006/main">
            <a:pPr algn="ctr">
              <a:lnSpc>
                <a:spcPct val="90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РЕЙС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D748E4-7E11-49BC-A486-9CABB22B5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1714500"/>
            <a:ext cx="4095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36D7FF"/>
                </a:solidFill>
              </a:defRPr>
            </a:pPr>
            <a:r>
              <a:rPr sz="1200" b="1" i="0">
                <a:solidFill>
                  <a:srgbClr val="36D7FF"/>
                </a:solidFill>
              </a:rPr>
              <a:t>NOVUSCARGO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A43446-6DFB-4FF1-898C-EE844F6EC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10450" y="2133600"/>
            <a:ext cx="4095750" cy="2571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машины и водители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GPS и маршруты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пробег и простои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топливо и ТО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план / факт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аналитика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9FF7A6-DC17-46E3-9D17-80E61AA64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4355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400" b="1" i="0">
                <a:solidFill>
                  <a:srgbClr val="F4F3EF"/>
                </a:solidFill>
              </a:defRPr>
            </a:pPr>
            <a:r>
              <a:rPr sz="2400" b="1" i="0">
                <a:solidFill>
                  <a:srgbClr val="F4F3EF"/>
                </a:solidFill>
              </a:rPr>
              <a:t>Заявка знает экономику. Машина — исполнение. Система знает оба контекста.</a:t>
            </a:r>
          </a:p>
        </p:txBody>
      </p:sp>
    </p:spTree>
    <p:extLst>
      <p:ext uri="{BB962C8B-B14F-4D97-AF65-F5344CB8AC3E}">
        <p14:creationId xmlns:p14="http://schemas.microsoft.com/office/powerpoint/2010/main" val="69403770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top-rule-8">
            <a:extLst xmlns:a="http://schemas.openxmlformats.org/drawingml/2006/main">
              <a:ext uri="{FF2B5EF4-FFF2-40B4-BE49-F238E27FC236}">
                <a16:creationId xmlns:a16="http://schemas.microsoft.com/office/drawing/2014/main" id="{00D59F73-DF13-4E27-9AD9-AD857C911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5726B6-4978-47B6-880D-728FA0DE2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36D7FF"/>
                </a:solidFill>
              </a:defRPr>
            </a:pPr>
            <a:r>
              <a:rPr sz="975" b="1" i="0">
                <a:solidFill>
                  <a:srgbClr val="36D7FF"/>
                </a:solidFill>
              </a:rPr>
              <a:t>08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BFBE27-77C5-417F-B1F8-8ED885B18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ПАРКОВЫЙ СЛОЙ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E45E0C-C3BD-4505-B3B8-B9E978097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FE9229-9936-43E6-BD9F-EB0D1FA90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Не просто точка машины на карте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7E0A0C-C5F7-4231-8F7E-0052BF5E9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209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0719B4-930F-4845-80E6-BFD124DBE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81150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36D7FF"/>
                </a:solidFill>
              </a:defRPr>
            </a:pPr>
            <a:r>
              <a:rPr sz="1050" b="1" i="0">
                <a:solidFill>
                  <a:srgbClr val="36D7FF"/>
                </a:solidFill>
              </a:rPr>
              <a:t>ПИЛОТ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986DA-2A64-45FE-A686-345827124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36D7FF"/>
                </a:solidFill>
              </a:defRPr>
            </a:pPr>
            <a:r>
              <a:rPr sz="1125" b="1" i="0">
                <a:solidFill>
                  <a:srgbClr val="36D7FF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CA6948-0314-4496-A461-328DDFE7B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228850"/>
            <a:ext cx="2743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4F3EF"/>
                </a:solidFill>
              </a:defRPr>
            </a:pPr>
            <a:r>
              <a:rPr sz="1875" b="1" i="0">
                <a:solidFill>
                  <a:srgbClr val="F4F3EF"/>
                </a:solidFill>
              </a:rPr>
              <a:t>Мониторинг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216035-44C8-45F9-B381-0D5ECE243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2628900"/>
            <a:ext cx="2743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9DA3AA"/>
                </a:solidFill>
              </a:defRPr>
            </a:pPr>
            <a:r>
              <a:rPr sz="1275" b="0" i="0">
                <a:solidFill>
                  <a:srgbClr val="9DA3AA"/>
                </a:solidFill>
              </a:rPr>
              <a:t>трек, заезды, история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BE0887-7CB1-453D-AD8D-9D86F6789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226695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36D7FF"/>
                </a:solidFill>
              </a:defRPr>
            </a:pPr>
            <a:r>
              <a:rPr sz="1125" b="1" i="0">
                <a:solidFill>
                  <a:srgbClr val="36D7FF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5360CB-06D1-4128-8A79-B1A196D40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228850"/>
            <a:ext cx="2743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4F3EF"/>
                </a:solidFill>
              </a:defRPr>
            </a:pPr>
            <a:r>
              <a:rPr sz="1875" b="1" i="0">
                <a:solidFill>
                  <a:srgbClr val="F4F3EF"/>
                </a:solidFill>
              </a:rPr>
              <a:t>Маршруты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D1DDDD-FDBF-40B6-A95B-35098ACC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2628900"/>
            <a:ext cx="2743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9DA3AA"/>
                </a:solidFill>
              </a:defRPr>
            </a:pPr>
            <a:r>
              <a:rPr sz="1275" b="0" i="0">
                <a:solidFill>
                  <a:srgbClr val="9DA3AA"/>
                </a:solidFill>
              </a:rPr>
              <a:t>план и перерасчёт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79661A-2A41-44E4-B9F9-B6930DF0D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6695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36D7FF"/>
                </a:solidFill>
              </a:defRPr>
            </a:pPr>
            <a:r>
              <a:rPr sz="1125" b="1" i="0">
                <a:solidFill>
                  <a:srgbClr val="36D7FF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F37F1A-DD02-4DE9-8277-1386CE261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228850"/>
            <a:ext cx="2743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4F3EF"/>
                </a:solidFill>
              </a:defRPr>
            </a:pPr>
            <a:r>
              <a:rPr sz="1875" b="1" i="0">
                <a:solidFill>
                  <a:srgbClr val="F4F3EF"/>
                </a:solidFill>
              </a:rPr>
              <a:t>План / факт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98887B6-5037-4BA0-BD33-EB8A38608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2628900"/>
            <a:ext cx="2743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9DA3AA"/>
                </a:solidFill>
              </a:defRPr>
            </a:pPr>
            <a:r>
              <a:rPr sz="1275" b="0" i="0">
                <a:solidFill>
                  <a:srgbClr val="9DA3AA"/>
                </a:solidFill>
              </a:rPr>
              <a:t>что должно было быть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14E79B-CE70-4F5D-BC6F-74030A112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5285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36D7FF"/>
                </a:solidFill>
              </a:defRPr>
            </a:pPr>
            <a:r>
              <a:rPr sz="1125" b="1" i="0">
                <a:solidFill>
                  <a:srgbClr val="36D7FF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9A99D8-8F66-49E8-960E-00CD80C44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3714750"/>
            <a:ext cx="2743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4F3EF"/>
                </a:solidFill>
              </a:defRPr>
            </a:pPr>
            <a:r>
              <a:rPr sz="1875" b="1" i="0">
                <a:solidFill>
                  <a:srgbClr val="F4F3EF"/>
                </a:solidFill>
              </a:rPr>
              <a:t>Топливо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0D9AC26-4373-4A5D-86FB-6A2727149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14800"/>
            <a:ext cx="2743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9DA3AA"/>
                </a:solidFill>
              </a:defRPr>
            </a:pPr>
            <a:r>
              <a:rPr sz="1275" b="0" i="0">
                <a:solidFill>
                  <a:srgbClr val="9DA3AA"/>
                </a:solidFill>
              </a:rPr>
              <a:t>нормы и отклонения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502D3D-BA60-4B35-8036-25A12455B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75285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36D7FF"/>
                </a:solidFill>
              </a:defRPr>
            </a:pPr>
            <a:r>
              <a:rPr sz="1125" b="1" i="0">
                <a:solidFill>
                  <a:srgbClr val="36D7FF"/>
                </a:solidFill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EDA60B-8648-48CE-B110-BD542317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3714750"/>
            <a:ext cx="2743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4F3EF"/>
                </a:solidFill>
              </a:defRPr>
            </a:pPr>
            <a:r>
              <a:rPr sz="1875" b="1" i="0">
                <a:solidFill>
                  <a:srgbClr val="F4F3EF"/>
                </a:solidFill>
              </a:rPr>
              <a:t>ТО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FFF097-14DB-4EFE-8918-EDA9933BA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95850" y="4114800"/>
            <a:ext cx="2743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9DA3AA"/>
                </a:solidFill>
              </a:defRPr>
            </a:pPr>
            <a:r>
              <a:rPr sz="1275" b="0" i="0">
                <a:solidFill>
                  <a:srgbClr val="9DA3AA"/>
                </a:solidFill>
              </a:rPr>
              <a:t>история и контроль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AF0105-393C-4A34-86CF-551407696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75285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36D7FF"/>
                </a:solidFill>
              </a:defRPr>
            </a:pPr>
            <a:r>
              <a:rPr sz="1125" b="1" i="0">
                <a:solidFill>
                  <a:srgbClr val="36D7FF"/>
                </a:solidFill>
              </a:rPr>
              <a:t>06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28D093F-CFA7-4988-B79C-C507197AD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3714750"/>
            <a:ext cx="2743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F4F3EF"/>
                </a:solidFill>
              </a:defRPr>
            </a:pPr>
            <a:r>
              <a:rPr sz="1875" b="1" i="0">
                <a:solidFill>
                  <a:srgbClr val="F4F3EF"/>
                </a:solidFill>
              </a:rPr>
              <a:t>Аналитика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73BC49-0725-4642-BE6F-E48DED1BD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3450" y="4114800"/>
            <a:ext cx="27432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0" i="0">
                <a:solidFill>
                  <a:srgbClr val="9DA3AA"/>
                </a:solidFill>
              </a:defRPr>
            </a:pPr>
            <a:r>
              <a:rPr sz="1275" b="0" i="0">
                <a:solidFill>
                  <a:srgbClr val="9DA3AA"/>
                </a:solidFill>
              </a:rPr>
              <a:t>пробег, простои, срывы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993E02-A67F-48E3-93AB-0AA5A2AA9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53100"/>
            <a:ext cx="857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 i="0">
                <a:solidFill>
                  <a:srgbClr val="36D7FF"/>
                </a:solidFill>
              </a:defRPr>
            </a:pPr>
            <a:r>
              <a:rPr sz="2100" b="1" i="0">
                <a:solidFill>
                  <a:srgbClr val="36D7FF"/>
                </a:solidFill>
              </a:rPr>
              <a:t>Решает диспетчер. Система готовит контекст.</a:t>
            </a:r>
          </a:p>
        </p:txBody>
      </p:sp>
    </p:spTree>
    <p:extLst>
      <p:ext uri="{BB962C8B-B14F-4D97-AF65-F5344CB8AC3E}">
        <p14:creationId xmlns:p14="http://schemas.microsoft.com/office/powerpoint/2010/main" val="98540396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op-rule-9">
            <a:extLst xmlns:a="http://schemas.openxmlformats.org/drawingml/2006/main">
              <a:ext uri="{FF2B5EF4-FFF2-40B4-BE49-F238E27FC236}">
                <a16:creationId xmlns:a16="http://schemas.microsoft.com/office/drawing/2014/main" id="{999FDC0F-D8C4-4743-AF3E-1C29A35A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315953-AA26-4830-ADF3-BEABE2F96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36D7FF"/>
                </a:solidFill>
              </a:defRPr>
            </a:pPr>
            <a:r>
              <a:rPr sz="975" b="1" i="0">
                <a:solidFill>
                  <a:srgbClr val="36D7FF"/>
                </a:solidFill>
              </a:rPr>
              <a:t>09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517403-4DD9-46AB-AC4E-3F273A6D9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ЧЕСТНАЯ ГРАНИЦА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F87C12-9858-4294-B45B-D7D80124D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227606D-E6CA-434F-9ABF-E793B54BC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Не презентуем то, что не проверили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CD17CE-0DD9-44C0-BBF3-C3BD46850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4095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9DA3AA"/>
                </a:solidFill>
              </a:defRPr>
            </a:pPr>
            <a:r>
              <a:rPr sz="2325" b="1" i="0">
                <a:solidFill>
                  <a:srgbClr val="9DA3AA"/>
                </a:solidFill>
              </a:rPr>
              <a:t>У Almaty Trans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36103E-2606-460B-8873-EF0834C58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409575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6900" b="1" i="0">
                <a:solidFill>
                  <a:srgbClr val="FF7A45"/>
                </a:solidFill>
              </a:defRPr>
            </a:pPr>
            <a:r>
              <a:rPr sz="6900" b="1" i="0">
                <a:solidFill>
                  <a:srgbClr val="FF7A45"/>
                </a:solidFill>
              </a:rPr>
              <a:t>НЕТ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8812F42-229F-4D06-AFAF-86F9F0904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4381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325" b="1" i="0">
                <a:solidFill>
                  <a:srgbClr val="F4F3EF"/>
                </a:solidFill>
              </a:defRPr>
            </a:pPr>
            <a:r>
              <a:rPr sz="2325" b="1" i="0">
                <a:solidFill>
                  <a:srgbClr val="F4F3EF"/>
                </a:solidFill>
              </a:rPr>
              <a:t>собственного парка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7BF527-5C7F-40E3-8DF2-3E04C5481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1657350"/>
            <a:ext cx="19050" cy="3505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0174E9-AD5C-4F4F-852E-8542BF313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1981200"/>
            <a:ext cx="209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E87A19-A260-4902-A302-BE8DC3BE6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1866900"/>
            <a:ext cx="2552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36D7FF"/>
                </a:solidFill>
              </a:defRPr>
            </a:pPr>
            <a:r>
              <a:rPr sz="1050" b="1" i="0">
                <a:solidFill>
                  <a:srgbClr val="36D7FF"/>
                </a:solidFill>
              </a:rPr>
              <a:t>ПАРКОВЫЙ КОНТУР · ПИЛОТ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61E587-ED31-4F9A-BA08-1B7F35509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438400"/>
            <a:ext cx="4762500" cy="1676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3000"/>
              </a:lnSpc>
              <a:buNone/>
              <a:defRPr sz="2850" b="1" i="0">
                <a:solidFill>
                  <a:srgbClr val="F4F3EF"/>
                </a:solidFill>
              </a:defRPr>
            </a:pPr>
            <a:r>
              <a:rPr sz="2850" b="1" i="0">
                <a:solidFill>
                  <a:srgbClr val="F4F3EF"/>
                </a:solidFill>
              </a:rPr>
              <a:t>Реальные машины.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2850" b="1" i="0">
                <a:solidFill>
                  <a:srgbClr val="F4F3EF"/>
                </a:solidFill>
              </a:defRPr>
            </a:pPr>
            <a:r>
              <a:rPr sz="2850" b="1" i="0">
                <a:solidFill>
                  <a:srgbClr val="F4F3EF"/>
                </a:solidFill>
              </a:rPr>
              <a:t>Реальные водители.</a:t>
            </a:r>
          </a:p>
          <a:p xmlns:a="http://schemas.openxmlformats.org/drawingml/2006/main">
            <a:pPr algn="l">
              <a:lnSpc>
                <a:spcPct val="103000"/>
              </a:lnSpc>
              <a:buNone/>
              <a:defRPr sz="2850" b="1" i="0">
                <a:solidFill>
                  <a:srgbClr val="F4F3EF"/>
                </a:solidFill>
              </a:defRPr>
            </a:pPr>
            <a:r>
              <a:rPr sz="2850" b="1" i="0">
                <a:solidFill>
                  <a:srgbClr val="F4F3EF"/>
                </a:solidFill>
              </a:rPr>
              <a:t>Реальные рейсы.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B6D3E8-8B60-44CD-A340-6BDC36CED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438650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00" b="0" i="0">
                <a:solidFill>
                  <a:srgbClr val="9DA3AA"/>
                </a:solidFill>
              </a:defRPr>
            </a:pPr>
            <a:r>
              <a:rPr sz="1500" b="0" i="0">
                <a:solidFill>
                  <a:srgbClr val="9DA3AA"/>
                </a:solidFill>
              </a:rPr>
              <a:t>Проверка идёт у партнёра с собственным транспортом — на живом потоке, не на демо-данных.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03A2F9-096A-4B37-99EE-EC124F24A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72150"/>
            <a:ext cx="857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 i="0">
                <a:solidFill>
                  <a:srgbClr val="36D7FF"/>
                </a:solidFill>
              </a:defRPr>
            </a:pPr>
            <a:r>
              <a:rPr sz="2175" b="1" i="0">
                <a:solidFill>
                  <a:srgbClr val="36D7FF"/>
                </a:solidFill>
              </a:rPr>
              <a:t>Граница зрелости — часть доверия.</a:t>
            </a:r>
          </a:p>
        </p:txBody>
      </p:sp>
    </p:spTree>
    <p:extLst>
      <p:ext uri="{BB962C8B-B14F-4D97-AF65-F5344CB8AC3E}">
        <p14:creationId xmlns:p14="http://schemas.microsoft.com/office/powerpoint/2010/main" val="17100633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op-rule-10">
            <a:extLst xmlns:a="http://schemas.openxmlformats.org/drawingml/2006/main">
              <a:ext uri="{FF2B5EF4-FFF2-40B4-BE49-F238E27FC236}">
                <a16:creationId xmlns:a16="http://schemas.microsoft.com/office/drawing/2014/main" id="{DC9A5A00-029A-4D08-A67D-9D93A9390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A1CC42-6861-4554-AC07-7C46467F1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B7BFF"/>
                </a:solidFill>
              </a:defRPr>
            </a:pPr>
            <a:r>
              <a:rPr sz="975" b="1" i="0">
                <a:solidFill>
                  <a:srgbClr val="9B7BFF"/>
                </a:solidFill>
              </a:rPr>
              <a:t>10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B88B05-57BD-4E6E-9936-96FCCB219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РОЛЬ ИИ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1B7B83-37FA-4F4D-90DA-11F2BAFBB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94A6F3-A224-46FA-BCE5-1CFD6CB69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ИИ нужен там, где уже есть контекст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D273F2-B7B0-45D2-9EDB-7C1361063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574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75" b="1" i="0">
                <a:solidFill>
                  <a:srgbClr val="C8FF3D"/>
                </a:solidFill>
              </a:defRPr>
            </a:pPr>
            <a:r>
              <a:rPr sz="1275" b="1" i="0">
                <a:solidFill>
                  <a:srgbClr val="C8FF3D"/>
                </a:solidFill>
              </a:rPr>
              <a:t>КОММЕРЦИЯ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E65710-32AC-49CB-9CD0-3F6891106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14600"/>
            <a:ext cx="2857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121418"/>
          </a:solidFill>
          <a:ln xmlns:a="http://schemas.openxmlformats.org/drawingml/2006/main" w="9525">
            <a:solidFill>
              <a:srgbClr val="34383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307064-0E64-42A8-94F4-61053AA17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905125"/>
            <a:ext cx="24003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ставка · клиент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перевозчик · документы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35F2DC-1121-4EAA-B394-75D0E0C0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876550"/>
            <a:ext cx="762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4050" b="1" i="0">
                <a:solidFill>
                  <a:srgbClr val="9DA3AA"/>
                </a:solidFill>
              </a:defRPr>
            </a:pPr>
            <a:r>
              <a:rPr sz="4050" b="1" i="0">
                <a:solidFill>
                  <a:srgbClr val="9DA3AA"/>
                </a:solidFill>
              </a:rPr>
              <a:t>+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6A6347-40C4-4275-91BF-E9D17F60B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2057400"/>
            <a:ext cx="247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75" b="1" i="0">
                <a:solidFill>
                  <a:srgbClr val="36D7FF"/>
                </a:solidFill>
              </a:defRPr>
            </a:pPr>
            <a:r>
              <a:rPr sz="1275" b="1" i="0">
                <a:solidFill>
                  <a:srgbClr val="36D7FF"/>
                </a:solidFill>
              </a:rPr>
              <a:t>ИСПОЛНЕНИЕ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EF3EAF-B069-47DF-9B99-E71E17619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2514600"/>
            <a:ext cx="2857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121418"/>
          </a:solidFill>
          <a:ln xmlns:a="http://schemas.openxmlformats.org/drawingml/2006/main" w="9525">
            <a:solidFill>
              <a:srgbClr val="34383E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1D96CF-A563-4D78-AD25-263DDEE11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38700" y="2905125"/>
            <a:ext cx="24003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машина · маршрут</a:t>
            </a:r>
          </a:p>
          <a:p xmlns:a="http://schemas.openxmlformats.org/drawingml/2006/main">
            <a:pPr algn="ctr">
              <a:lnSpc>
                <a:spcPct val="105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GPS · отклонения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901BC1-D89D-4B41-8736-77C3386D24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2876550"/>
            <a:ext cx="762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4050" b="1" i="0">
                <a:solidFill>
                  <a:srgbClr val="9DA3AA"/>
                </a:solidFill>
              </a:defRPr>
            </a:pPr>
            <a:r>
              <a:rPr sz="4050" b="1" i="0">
                <a:solidFill>
                  <a:srgbClr val="9DA3AA"/>
                </a:solidFill>
              </a:rPr>
              <a:t>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698C66-FC93-4ABA-A0BD-A17720712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91550" y="2324100"/>
            <a:ext cx="2914650" cy="1905000"/>
          </a:xfrm>
          <a:prstGeom xmlns:a="http://schemas.openxmlformats.org/drawingml/2006/main" prst="roundRect">
            <a:avLst>
              <a:gd name="adj" fmla="val 6000"/>
            </a:avLst>
          </a:prstGeom>
          <a:solidFill xmlns:a="http://schemas.openxmlformats.org/drawingml/2006/main">
            <a:srgbClr val="9B7B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7AB1285-C358-4C99-BC17-ADDEC09CF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2571750"/>
            <a:ext cx="238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200" b="1" i="0">
                <a:solidFill>
                  <a:srgbClr val="0B0C0E"/>
                </a:solidFill>
              </a:defRPr>
            </a:pPr>
            <a:r>
              <a:rPr sz="1200" b="1" i="0">
                <a:solidFill>
                  <a:srgbClr val="0B0C0E"/>
                </a:solidFill>
              </a:rPr>
              <a:t>ИИ-СЛОЙ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CE48BE-056E-4786-BE0D-D72927BF9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300990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95000"/>
              </a:lnSpc>
              <a:buNone/>
              <a:defRPr sz="2325" b="1" i="0">
                <a:solidFill>
                  <a:srgbClr val="0B0C0E"/>
                </a:solidFill>
              </a:defRPr>
            </a:pPr>
            <a:r>
              <a:rPr sz="2325" b="1" i="0">
                <a:solidFill>
                  <a:srgbClr val="0B0C0E"/>
                </a:solidFill>
              </a:rPr>
              <a:t>обработать</a:t>
            </a:r>
          </a:p>
          <a:p xmlns:a="http://schemas.openxmlformats.org/drawingml/2006/main">
            <a:pPr algn="ctr">
              <a:lnSpc>
                <a:spcPct val="95000"/>
              </a:lnSpc>
              <a:buNone/>
              <a:defRPr sz="2325" b="1" i="0">
                <a:solidFill>
                  <a:srgbClr val="0B0C0E"/>
                </a:solidFill>
              </a:defRPr>
            </a:pPr>
            <a:r>
              <a:rPr sz="2325" b="1" i="0">
                <a:solidFill>
                  <a:srgbClr val="0B0C0E"/>
                </a:solidFill>
              </a:rPr>
              <a:t>информацию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CC4852-02A5-4B98-A612-FFD56BE79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0540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5000"/>
              </a:lnSpc>
              <a:buNone/>
              <a:defRPr sz="2625" b="1" i="0">
                <a:solidFill>
                  <a:srgbClr val="F4F3EF"/>
                </a:solidFill>
              </a:defRPr>
            </a:pPr>
            <a:r>
              <a:rPr sz="2625" b="1" i="0">
                <a:solidFill>
                  <a:srgbClr val="F4F3EF"/>
                </a:solidFill>
              </a:rPr>
              <a:t>Не заменить логиста. Подготовить информацию до того, как она потребует его внимания.</a:t>
            </a:r>
          </a:p>
        </p:txBody>
      </p:sp>
    </p:spTree>
    <p:extLst>
      <p:ext uri="{BB962C8B-B14F-4D97-AF65-F5344CB8AC3E}">
        <p14:creationId xmlns:p14="http://schemas.microsoft.com/office/powerpoint/2010/main" val="480821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9" name="top-rule-11">
            <a:extLst xmlns:a="http://schemas.openxmlformats.org/drawingml/2006/main">
              <a:ext uri="{FF2B5EF4-FFF2-40B4-BE49-F238E27FC236}">
                <a16:creationId xmlns:a16="http://schemas.microsoft.com/office/drawing/2014/main" id="{4FA5EE2D-2DC4-4CC5-A848-463D4D940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B9222-869E-46B7-8907-F9E855B17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7A45"/>
                </a:solidFill>
              </a:defRPr>
            </a:pPr>
            <a:r>
              <a:rPr sz="975" b="1" i="0">
                <a:solidFill>
                  <a:srgbClr val="FF7A45"/>
                </a:solidFill>
              </a:rPr>
              <a:t>11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6EAF0F-7163-4F32-9E11-4B1876A2F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ЗАЯВКА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744272-79ED-4EF0-8E7B-29F3E9BD1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E694DA-C6CD-4EF5-A5C0-621F305E1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Клиенту не обязательно разговаривать с CRM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403E6D-FAA6-4B67-9C47-A26958014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209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6196F5-DB17-453C-970E-CD744A1AD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81150"/>
            <a:ext cx="26479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F7A45"/>
                </a:solidFill>
              </a:defRPr>
            </a:pPr>
            <a:r>
              <a:rPr sz="1050" b="1" i="0">
                <a:solidFill>
                  <a:srgbClr val="FF7A45"/>
                </a:solidFill>
              </a:rPr>
              <a:t>ИИ-РАЗБОР ЗАЯВКИ · СТРОИТСЯ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78A3BE-157A-4DB9-80FA-20D0C248F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4819650" cy="1962150"/>
          </a:xfrm>
          <a:prstGeom xmlns:a="http://schemas.openxmlformats.org/drawingml/2006/main" prst="roundRect">
            <a:avLst>
              <a:gd name="adj" fmla="val 5825"/>
            </a:avLst>
          </a:prstGeom>
          <a:solidFill xmlns:a="http://schemas.openxmlformats.org/drawingml/2006/main">
            <a:srgbClr val="121418"/>
          </a:solidFill>
          <a:ln xmlns:a="http://schemas.openxmlformats.org/drawingml/2006/main" w="9525">
            <a:solidFill>
              <a:srgbClr val="34383E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DFDAA7-AABE-4366-B9A0-7F42EA83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76500"/>
            <a:ext cx="4286250" cy="1352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«Завтра утром нужна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десятитонка: Райымбека →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Каскелен, 8 паллет.»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9C2047-2C21-486B-9B53-F7E08211B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57850" y="2781300"/>
            <a:ext cx="666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3450" b="1" i="0">
                <a:solidFill>
                  <a:srgbClr val="FF7A45"/>
                </a:solidFill>
              </a:defRPr>
            </a:pPr>
            <a:r>
              <a:rPr sz="3450" b="1" i="0">
                <a:solidFill>
                  <a:srgbClr val="FF7A45"/>
                </a:solidFill>
              </a:rPr>
              <a:t>→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448BE6-427F-4911-B9BD-57E82E48A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0764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ДАТА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3FC462-CDAA-44C2-AF3B-18C0716F8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047875"/>
            <a:ext cx="3257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4F3EF"/>
                </a:solidFill>
              </a:defRPr>
            </a:pPr>
            <a:r>
              <a:rPr sz="1575" b="1" i="0">
                <a:solidFill>
                  <a:srgbClr val="F4F3EF"/>
                </a:solidFill>
              </a:rPr>
              <a:t>завтра утром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9B2305-021C-4712-880D-B24379A92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438400"/>
            <a:ext cx="4933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EFB252-C579-4AF1-A8FD-2187F26B3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289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МАШИНА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4E54BD-1E6C-4C7D-A648-99F4D9439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600325"/>
            <a:ext cx="3257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4F3EF"/>
                </a:solidFill>
              </a:defRPr>
            </a:pPr>
            <a:r>
              <a:rPr sz="1575" b="1" i="0">
                <a:solidFill>
                  <a:srgbClr val="F4F3EF"/>
                </a:solidFill>
              </a:rPr>
              <a:t>10 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11A2A9C-BCD3-4576-A017-846D01E99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90850"/>
            <a:ext cx="4933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744A0B-E1A9-4ACC-9205-42D961EE7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813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ОТКУДА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11C2FA-DA93-4F0E-BF24-5042B87D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152775"/>
            <a:ext cx="3257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4F3EF"/>
                </a:solidFill>
              </a:defRPr>
            </a:pPr>
            <a:r>
              <a:rPr sz="1575" b="1" i="0">
                <a:solidFill>
                  <a:srgbClr val="F4F3EF"/>
                </a:solidFill>
              </a:rPr>
              <a:t>Райымбека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15D4BF-3B08-4E40-AD9F-F4436626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543300"/>
            <a:ext cx="4933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2A0374-1222-4D4E-9C04-0BB51CF2F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7338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КУДА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26AFFE-F8D7-40E9-94A6-9CFAD1E05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705225"/>
            <a:ext cx="3257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4F3EF"/>
                </a:solidFill>
              </a:defRPr>
            </a:pPr>
            <a:r>
              <a:rPr sz="1575" b="1" i="0">
                <a:solidFill>
                  <a:srgbClr val="F4F3EF"/>
                </a:solidFill>
              </a:rPr>
              <a:t>Каскелен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FA7030-F5F0-4047-B7F4-E21B0DA02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095750"/>
            <a:ext cx="4933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42C47AB-C76F-4094-ABCC-5651B7E03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8625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ГРУЗ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1491E45-C419-4ED2-BED1-F1256CD88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257675"/>
            <a:ext cx="3257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4F3EF"/>
                </a:solidFill>
              </a:defRPr>
            </a:pPr>
            <a:r>
              <a:rPr sz="1575" b="1" i="0">
                <a:solidFill>
                  <a:srgbClr val="F4F3EF"/>
                </a:solidFill>
              </a:rPr>
              <a:t>8 паллет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CAB28EB-E71B-4972-B87C-76C4916F23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48200"/>
            <a:ext cx="49339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44F33FF-8300-4DF1-92F9-FD11B7067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838700"/>
            <a:ext cx="1524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7A45"/>
                </a:solidFill>
              </a:defRPr>
            </a:pPr>
            <a:r>
              <a:rPr sz="975" b="1" i="0">
                <a:solidFill>
                  <a:srgbClr val="FF7A45"/>
                </a:solidFill>
              </a:rPr>
              <a:t>НЕ ХВАТАЕТ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D7EFDF9-0C5C-4D52-AEF4-FF662231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810125"/>
            <a:ext cx="3257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1" i="0">
                <a:solidFill>
                  <a:srgbClr val="F4F3EF"/>
                </a:solidFill>
              </a:defRPr>
            </a:pPr>
            <a:r>
              <a:rPr sz="1575" b="1" i="0">
                <a:solidFill>
                  <a:srgbClr val="F4F3EF"/>
                </a:solidFill>
              </a:rPr>
              <a:t>контакт · окно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F1B247C-7C6C-4C55-9E6B-CBC02936C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933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 i="0">
                <a:solidFill>
                  <a:srgbClr val="FF7A45"/>
                </a:solidFill>
              </a:defRPr>
            </a:pPr>
            <a:r>
              <a:rPr sz="2100" b="1" i="0">
                <a:solidFill>
                  <a:srgbClr val="FF7A45"/>
                </a:solidFill>
              </a:rPr>
              <a:t>Распознать → заполнить → запросить подтверждение.</a:t>
            </a:r>
          </a:p>
        </p:txBody>
      </p:sp>
    </p:spTree>
    <p:extLst>
      <p:ext uri="{BB962C8B-B14F-4D97-AF65-F5344CB8AC3E}">
        <p14:creationId xmlns:p14="http://schemas.microsoft.com/office/powerpoint/2010/main" val="74355547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op-rule-12">
            <a:extLst xmlns:a="http://schemas.openxmlformats.org/drawingml/2006/main">
              <a:ext uri="{FF2B5EF4-FFF2-40B4-BE49-F238E27FC236}">
                <a16:creationId xmlns:a16="http://schemas.microsoft.com/office/drawing/2014/main" id="{00E2BB1F-D789-4F17-B1F0-F3283A650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B7C574-24F2-465E-9F84-3529505DA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8FF3D"/>
                </a:solidFill>
              </a:defRPr>
            </a:pPr>
            <a:r>
              <a:rPr sz="975" b="1" i="0">
                <a:solidFill>
                  <a:srgbClr val="C8FF3D"/>
                </a:solidFill>
              </a:rPr>
              <a:t>12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F77A26-9986-4A5F-8410-172902E35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ПЕРЕВОЗЧИК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494275-EDA2-46E0-8B63-259CE7045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CA162B-B037-4D95-97BE-E6370B8DF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Не показать 300 перевозчиков. Показать 5 подходящих.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B2E300-866E-448D-9FEB-E388F06AC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209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A3ACDC-0CC8-4657-97E8-2A56C56E0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81150"/>
            <a:ext cx="1790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8FF3D"/>
                </a:solidFill>
              </a:defRPr>
            </a:pPr>
            <a:r>
              <a:rPr sz="1050" b="1" i="0">
                <a:solidFill>
                  <a:srgbClr val="C8FF3D"/>
                </a:solidFill>
              </a:rPr>
              <a:t>МАТЧЕР · В ПРОДЕ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6FC401-0413-4C75-A0D2-55112748C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10820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1" i="0">
                <a:solidFill>
                  <a:srgbClr val="9DA3AA"/>
                </a:solidFill>
              </a:defRPr>
            </a:pPr>
            <a:r>
              <a:rPr sz="1350" b="1" i="0">
                <a:solidFill>
                  <a:srgbClr val="9DA3AA"/>
                </a:solidFill>
              </a:rPr>
              <a:t>география · кузов · история · ставка · надёжность · отказы · риски · доступность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8B87AF5-7074-4348-8656-2C3412AD8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95600"/>
            <a:ext cx="57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C8FF3D"/>
                </a:solidFill>
              </a:defRPr>
            </a:pPr>
            <a:r>
              <a:rPr sz="1650" b="1" i="0">
                <a:solidFill>
                  <a:srgbClr val="C8FF3D"/>
                </a:solidFill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CE3B1-9797-40FE-8614-888DA558D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2819400"/>
            <a:ext cx="142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94%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36ED30-0382-4EDE-8E73-23D1418F6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2914650"/>
            <a:ext cx="742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 i="0">
                <a:solidFill>
                  <a:srgbClr val="9DA3AA"/>
                </a:solidFill>
              </a:defRPr>
            </a:pPr>
            <a:r>
              <a:rPr sz="1650" b="0" i="0">
                <a:solidFill>
                  <a:srgbClr val="9DA3AA"/>
                </a:solidFill>
              </a:rPr>
              <a:t>рядом · нужный кузов · хорошая история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9F588D-CA34-479F-9E73-E4201AC9F0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433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3601253-D680-4E08-8113-8C931CCCB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71900"/>
            <a:ext cx="57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36D7FF"/>
                </a:solidFill>
              </a:defRPr>
            </a:pPr>
            <a:r>
              <a:rPr sz="1650" b="1" i="0">
                <a:solidFill>
                  <a:srgbClr val="36D7FF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8740F0-456F-4889-A608-12DCD5F59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695700"/>
            <a:ext cx="142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88%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7EF4A0-A411-4D3D-9002-45F1B3F6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3790950"/>
            <a:ext cx="742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 i="0">
                <a:solidFill>
                  <a:srgbClr val="9DA3AA"/>
                </a:solidFill>
              </a:defRPr>
            </a:pPr>
            <a:r>
              <a:rPr sz="1650" b="0" i="0">
                <a:solidFill>
                  <a:srgbClr val="9DA3AA"/>
                </a:solidFill>
              </a:rPr>
              <a:t>дальше · дешевле · высокий рейтинг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408E55-22C2-4669-8517-1E346F7A7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313964-F329-4BC2-9DDF-123A91B3B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48200"/>
            <a:ext cx="571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1" i="0">
                <a:solidFill>
                  <a:srgbClr val="FF7A45"/>
                </a:solidFill>
              </a:defRPr>
            </a:pPr>
            <a:r>
              <a:rPr sz="1650" b="1" i="0">
                <a:solidFill>
                  <a:srgbClr val="FF7A45"/>
                </a:solidFill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94656B-14BF-4142-8222-D9F1F0E50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72000"/>
            <a:ext cx="1428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71%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680265-97B2-49EF-B15C-00CFC9DBC6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0400" y="4667250"/>
            <a:ext cx="7429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650" b="0" i="0">
                <a:solidFill>
                  <a:srgbClr val="9DA3AA"/>
                </a:solidFill>
              </a:defRPr>
            </a:pPr>
            <a:r>
              <a:rPr sz="1650" b="0" i="0">
                <a:solidFill>
                  <a:srgbClr val="9DA3AA"/>
                </a:solidFill>
              </a:rPr>
              <a:t>технически подходит · повышенный риск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20E571C-F17B-4D89-992F-1533EEC35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9590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219033-C043-42CB-819F-E40407502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 i="0">
                <a:solidFill>
                  <a:srgbClr val="C8FF3D"/>
                </a:solidFill>
              </a:defRPr>
            </a:pPr>
            <a:r>
              <a:rPr sz="2100" b="1" i="0">
                <a:solidFill>
                  <a:srgbClr val="C8FF3D"/>
                </a:solidFill>
              </a:rPr>
              <a:t>Ранжирование сокращает выбор. Решение остаётся за человеком.</a:t>
            </a:r>
          </a:p>
        </p:txBody>
      </p:sp>
    </p:spTree>
    <p:extLst>
      <p:ext uri="{BB962C8B-B14F-4D97-AF65-F5344CB8AC3E}">
        <p14:creationId xmlns:p14="http://schemas.microsoft.com/office/powerpoint/2010/main" val="1483855341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top-rule-13">
            <a:extLst xmlns:a="http://schemas.openxmlformats.org/drawingml/2006/main">
              <a:ext uri="{FF2B5EF4-FFF2-40B4-BE49-F238E27FC236}">
                <a16:creationId xmlns:a16="http://schemas.microsoft.com/office/drawing/2014/main" id="{FEEEDDFD-7D3F-45FF-BF06-5D9AB4E17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A820C9B-9660-4281-8AD5-0EC81BE1C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FF5364"/>
                </a:solidFill>
              </a:defRPr>
            </a:pPr>
            <a:r>
              <a:rPr sz="975" b="1" i="0">
                <a:solidFill>
                  <a:srgbClr val="FF5364"/>
                </a:solidFill>
              </a:rPr>
              <a:t>13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126AC-D8FF-41A7-8BBA-FF7AD1A45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АНТИФРОД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A69D1C-3A2F-4942-ACDC-A6F72249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3265EE-919E-41AD-93B1-B66821A11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Риск нужно увидеть до того, как груз исчез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744E29-CA15-49BF-9B17-060AFB9A9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209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09DE5E-DD8C-4E72-B538-EDF5F065F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811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C8FF3D"/>
                </a:solidFill>
              </a:defRPr>
            </a:pPr>
            <a:r>
              <a:rPr sz="1050" b="1" i="0">
                <a:solidFill>
                  <a:srgbClr val="C8FF3D"/>
                </a:solidFill>
              </a:rPr>
              <a:t>АНТИФРОД · В ПРОДЕ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5B2275-E478-4800-AD81-CE6799471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24765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0" b="1" i="0">
                <a:solidFill>
                  <a:srgbClr val="FF5364"/>
                </a:solidFill>
              </a:defRPr>
            </a:pPr>
            <a:r>
              <a:rPr sz="9750" b="1" i="0">
                <a:solidFill>
                  <a:srgbClr val="FF5364"/>
                </a:solidFill>
              </a:rPr>
              <a:t>78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0A4513-7CB8-4C05-9CC6-6A8DD6B62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0" y="2819400"/>
            <a:ext cx="152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925" b="1" i="0">
                <a:solidFill>
                  <a:srgbClr val="9DA3AA"/>
                </a:solidFill>
              </a:defRPr>
            </a:pPr>
            <a:r>
              <a:rPr sz="2925" b="1" i="0">
                <a:solidFill>
                  <a:srgbClr val="9DA3AA"/>
                </a:solidFill>
              </a:rPr>
              <a:t>/ 100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A393AE-A5C7-4865-81FA-F6643EF20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14750"/>
            <a:ext cx="1905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F5364"/>
                </a:solidFill>
              </a:defRPr>
            </a:pPr>
            <a:r>
              <a:rPr sz="1275" b="1" i="0">
                <a:solidFill>
                  <a:srgbClr val="FF5364"/>
                </a:solidFill>
              </a:rPr>
              <a:t>РИСК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15FBA8-6F6C-45ED-A47B-3AA714992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1943100"/>
            <a:ext cx="19050" cy="3200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87B9DE-4FF4-4AA5-B0AE-A8DF0ACC0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2000250"/>
            <a:ext cx="209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 i="0">
                <a:solidFill>
                  <a:srgbClr val="9DA3AA"/>
                </a:solidFill>
              </a:defRPr>
            </a:pPr>
            <a:r>
              <a:rPr sz="1200" b="1" i="0">
                <a:solidFill>
                  <a:srgbClr val="9DA3AA"/>
                </a:solidFill>
              </a:rPr>
              <a:t>ПОЧЕМУ?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C2AE57-3520-45B8-B8B1-271DAAB1D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26670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36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2655B8-F8FD-4CF2-960D-2DF2C413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25717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4F3EF"/>
                </a:solidFill>
              </a:defRPr>
            </a:pPr>
            <a:r>
              <a:rPr sz="1800" b="1" i="0">
                <a:solidFill>
                  <a:srgbClr val="F4F3EF"/>
                </a:solidFill>
              </a:rPr>
              <a:t>новый контрагент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3C6B9A6-DF50-439B-A652-AFB1C3E1B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33337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36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586561-DC5D-40A1-9700-F54892771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2385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4F3EF"/>
                </a:solidFill>
              </a:defRPr>
            </a:pPr>
            <a:r>
              <a:rPr sz="1800" b="1" i="0">
                <a:solidFill>
                  <a:srgbClr val="F4F3EF"/>
                </a:solidFill>
              </a:rPr>
              <a:t>изменены реквизиты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2930106-CF5A-4931-929E-49DEFD46B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00050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5CC279-50C1-4579-AC37-CFA240CF1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39052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4F3EF"/>
                </a:solidFill>
              </a:defRPr>
            </a:pPr>
            <a:r>
              <a:rPr sz="1800" b="1" i="0">
                <a:solidFill>
                  <a:srgbClr val="F4F3EF"/>
                </a:solidFill>
              </a:rPr>
              <a:t>недостаточная история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0FCE24-0947-44AC-A409-08351FCB3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43550" y="4667250"/>
            <a:ext cx="114300" cy="1143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1C0F0BB-26DC-4047-9DE9-E51374E64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67400" y="457200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 i="0">
                <a:solidFill>
                  <a:srgbClr val="F4F3EF"/>
                </a:solidFill>
              </a:defRPr>
            </a:pPr>
            <a:r>
              <a:rPr sz="1800" b="1" i="0">
                <a:solidFill>
                  <a:srgbClr val="F4F3EF"/>
                </a:solidFill>
              </a:rPr>
              <a:t>несколько риск-факторов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C56A2A-83CE-415C-8CC3-D9BBE2CE3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9906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 i="0">
                <a:solidFill>
                  <a:srgbClr val="FF5364"/>
                </a:solidFill>
              </a:defRPr>
            </a:pPr>
            <a:r>
              <a:rPr sz="2175" b="1" i="0">
                <a:solidFill>
                  <a:srgbClr val="FF5364"/>
                </a:solidFill>
              </a:rPr>
              <a:t>Не просто красный цвет. Объяснимый риск до назначения.</a:t>
            </a:r>
          </a:p>
        </p:txBody>
      </p:sp>
    </p:spTree>
    <p:extLst>
      <p:ext uri="{BB962C8B-B14F-4D97-AF65-F5344CB8AC3E}">
        <p14:creationId xmlns:p14="http://schemas.microsoft.com/office/powerpoint/2010/main" val="147912405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top-rule-14">
            <a:extLst xmlns:a="http://schemas.openxmlformats.org/drawingml/2006/main">
              <a:ext uri="{FF2B5EF4-FFF2-40B4-BE49-F238E27FC236}">
                <a16:creationId xmlns:a16="http://schemas.microsoft.com/office/drawing/2014/main" id="{F5E8CB8D-481B-49D2-B9DE-E95D4633E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654BFE-1A2D-4A90-990C-1B4189022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36D7FF"/>
                </a:solidFill>
              </a:defRPr>
            </a:pPr>
            <a:r>
              <a:rPr sz="975" b="1" i="0">
                <a:solidFill>
                  <a:srgbClr val="36D7FF"/>
                </a:solidFill>
              </a:rPr>
              <a:t>14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9F6A08-B312-4615-B6B6-DD274DCA5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МАРШРУТ И ОТКЛОНЕНИЯ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48E605-CD61-43EC-A6CC-4DEF03CBF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5B16C4-4057-4DB0-9EC1-D47FC6337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Человеку нужен не весь поток GPS — а исключение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DBE173-87BB-4429-8039-552438402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209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4702D2-0330-4A93-BBBC-2D5019DA8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81150"/>
            <a:ext cx="25527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36D7FF"/>
                </a:solidFill>
              </a:defRPr>
            </a:pPr>
            <a:r>
              <a:rPr sz="1050" b="1" i="0">
                <a:solidFill>
                  <a:srgbClr val="36D7FF"/>
                </a:solidFill>
              </a:rPr>
              <a:t>ПАРКОВЫЙ КОНТУР · ПИЛОТ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8F1DB3-E58B-48C4-9759-E3E901527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33750"/>
            <a:ext cx="6096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0D1A4F-AD58-479C-B521-08AB90CE2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670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779112-C3D7-4E19-9092-A0041B7DE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26707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08C005-1208-471F-B574-D4F3E91D7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781300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FA23E6-0D94-4BEC-AB42-01A32EA5C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314700"/>
            <a:ext cx="2305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DA5427-C1EE-4661-A18A-D6BA27E5D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2857500"/>
            <a:ext cx="1714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B07FED-22BD-4D39-B11A-3DC3E0F95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857500"/>
            <a:ext cx="17716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96C005-8985-4727-A0CB-EA601D6EE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957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9DA3AA"/>
                </a:solidFill>
              </a:defRPr>
            </a:pPr>
            <a:r>
              <a:rPr sz="1050" b="1" i="0">
                <a:solidFill>
                  <a:srgbClr val="9DA3AA"/>
                </a:solidFill>
              </a:rPr>
              <a:t>ПЛАН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927210-C296-42CA-8EBD-E9E8C5B27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981450"/>
            <a:ext cx="142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550" b="1" i="0">
                <a:solidFill>
                  <a:srgbClr val="F4F3EF"/>
                </a:solidFill>
              </a:defRPr>
            </a:pPr>
            <a:r>
              <a:rPr sz="2550" b="1" i="0">
                <a:solidFill>
                  <a:srgbClr val="F4F3EF"/>
                </a:solidFill>
              </a:rPr>
              <a:t>124 км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647073-0EFB-40D7-963D-34C168625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2885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050" b="1" i="0">
                <a:solidFill>
                  <a:srgbClr val="FF7A45"/>
                </a:solidFill>
              </a:defRPr>
            </a:pPr>
            <a:r>
              <a:rPr sz="1050" b="1" i="0">
                <a:solidFill>
                  <a:srgbClr val="FF7A45"/>
                </a:solidFill>
              </a:rPr>
              <a:t>ОТКЛОНЕНИЕ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6FF8D0-1F76-46DD-986B-A8BB456A5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2250" y="245745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850" b="1" i="0">
                <a:solidFill>
                  <a:srgbClr val="FF7A45"/>
                </a:solidFill>
              </a:defRPr>
            </a:pPr>
            <a:r>
              <a:rPr sz="2850" b="1" i="0">
                <a:solidFill>
                  <a:srgbClr val="FF7A45"/>
                </a:solidFill>
              </a:rPr>
              <a:t>+45 км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BBE6ECB-413A-40E0-8A58-B991FF45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6957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050" b="1" i="0">
                <a:solidFill>
                  <a:srgbClr val="9DA3AA"/>
                </a:solidFill>
              </a:defRPr>
            </a:pPr>
            <a:r>
              <a:rPr sz="1050" b="1" i="0">
                <a:solidFill>
                  <a:srgbClr val="9DA3AA"/>
                </a:solidFill>
              </a:rPr>
              <a:t>ФАКТ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E062A0-7055-4950-A9E2-1FEBB4F2C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981450"/>
            <a:ext cx="1428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2550" b="1" i="0">
                <a:solidFill>
                  <a:srgbClr val="F4F3EF"/>
                </a:solidFill>
              </a:defRPr>
            </a:pPr>
            <a:r>
              <a:rPr sz="2550" b="1" i="0">
                <a:solidFill>
                  <a:srgbClr val="F4F3EF"/>
                </a:solidFill>
              </a:rPr>
              <a:t>169 км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6504FA-AF5C-4B6B-85BC-A681649D9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192405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7C6E927-2FD3-4871-9031-968E2F1E4D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019300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36D7FF"/>
                </a:solidFill>
              </a:defRPr>
            </a:pPr>
            <a:r>
              <a:rPr sz="1125" b="1" i="0">
                <a:solidFill>
                  <a:srgbClr val="36D7FF"/>
                </a:solidFill>
              </a:rPr>
              <a:t>ПОЧЕМУ?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BFE052C-0CB5-4BF8-BC40-260B1FD0E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62950" y="2476500"/>
            <a:ext cx="28575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пробка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остановка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смена маршрута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доп. заявка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холостой пробег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нарушение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851419-1178-480E-B880-BFA4E1AD0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10763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00" b="1" i="0">
                <a:solidFill>
                  <a:srgbClr val="36D7FF"/>
                </a:solidFill>
              </a:defRPr>
            </a:pPr>
            <a:r>
              <a:rPr sz="2100" b="1" i="0">
                <a:solidFill>
                  <a:srgbClr val="36D7FF"/>
                </a:solidFill>
              </a:rPr>
              <a:t>Система выделяет отклонение. Человек выясняет причину и действует.</a:t>
            </a:r>
          </a:p>
        </p:txBody>
      </p:sp>
    </p:spTree>
    <p:extLst>
      <p:ext uri="{BB962C8B-B14F-4D97-AF65-F5344CB8AC3E}">
        <p14:creationId xmlns:p14="http://schemas.microsoft.com/office/powerpoint/2010/main" val="763159385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6" name="top-rule-15">
            <a:extLst xmlns:a="http://schemas.openxmlformats.org/drawingml/2006/main">
              <a:ext uri="{FF2B5EF4-FFF2-40B4-BE49-F238E27FC236}">
                <a16:creationId xmlns:a16="http://schemas.microsoft.com/office/drawing/2014/main" id="{67B10AB2-59CB-4F17-AB92-2792A89D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1065B4-57BF-46C9-B249-A1BA664FB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B7BFF"/>
                </a:solidFill>
              </a:defRPr>
            </a:pPr>
            <a:r>
              <a:rPr sz="975" b="1" i="0">
                <a:solidFill>
                  <a:srgbClr val="9B7BFF"/>
                </a:solidFill>
              </a:rPr>
              <a:t>15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922EFD-A673-45FE-A5BC-022C3EDF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ОДИН ИИ-КОНТЕКСТ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E4E5A0D-F672-4B58-AD35-1183A33F7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B2C0D8-A60D-4692-BDD1-456A636D2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ИИ может сопровождать рейс — но зрелость этапов разная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5C3D89-E81A-420A-B558-995CF1DFB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76600"/>
            <a:ext cx="106680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674B27-7639-4504-A396-2AF368C35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09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34F48E-471F-4F0F-8D69-03FE21BD7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24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FF7A45"/>
                </a:solidFill>
              </a:defRPr>
            </a:pPr>
            <a:r>
              <a:rPr sz="900" b="1" i="0">
                <a:solidFill>
                  <a:srgbClr val="FF7A45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3E5D63-97D6-4FBF-92C4-0E2157B07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43300"/>
            <a:ext cx="106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ЗАЯВКА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A5956B-165D-4EF3-AAED-6A47234DB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FF7A45"/>
                </a:solidFill>
              </a:defRPr>
            </a:pPr>
            <a:r>
              <a:rPr sz="825" b="1" i="0">
                <a:solidFill>
                  <a:srgbClr val="FF7A45"/>
                </a:solidFill>
              </a:rPr>
              <a:t>СТРОИТСЯ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43AFFF-541E-4DBF-8F0D-8D457E6C3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62150" y="3209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CA38E1-37F2-4645-8A35-A24617BF7E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724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C8FF3D"/>
                </a:solidFill>
              </a:defRPr>
            </a:pPr>
            <a:r>
              <a:rPr sz="900" b="1" i="0">
                <a:solidFill>
                  <a:srgbClr val="C8FF3D"/>
                </a:solidFill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87BB15-1E3E-4238-828B-F10C6DE76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3543300"/>
            <a:ext cx="106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СТАВКА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E0928C-AE64-4D38-8EB5-2BB163E80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40005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C8FF3D"/>
                </a:solidFill>
              </a:defRPr>
            </a:pPr>
            <a:r>
              <a:rPr sz="825" b="1" i="0">
                <a:solidFill>
                  <a:srgbClr val="C8FF3D"/>
                </a:solidFill>
              </a:rPr>
              <a:t>В ПРОДЕ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711858-7393-448B-8E07-1F2550609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209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0F6764-6E59-4913-8162-1D29FE667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724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C8FF3D"/>
                </a:solidFill>
              </a:defRPr>
            </a:pPr>
            <a:r>
              <a:rPr sz="900" b="1" i="0">
                <a:solidFill>
                  <a:srgbClr val="C8FF3D"/>
                </a:solidFill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136FBD-BC36-4522-8172-FAA9C424C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3543300"/>
            <a:ext cx="106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ПЕРЕВОЗЧИК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5A1DE1-F9E4-4FA0-8EE1-39BDA14B2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40005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C8FF3D"/>
                </a:solidFill>
              </a:defRPr>
            </a:pPr>
            <a:r>
              <a:rPr sz="825" b="1" i="0">
                <a:solidFill>
                  <a:srgbClr val="C8FF3D"/>
                </a:solidFill>
              </a:rPr>
              <a:t>В ПРОДЕ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4D3837-76B6-4CC7-88BE-AE1602891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209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B9843AD-2EB5-4B2B-B99A-7E425A7C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724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C8FF3D"/>
                </a:solidFill>
              </a:defRPr>
            </a:pPr>
            <a:r>
              <a:rPr sz="900" b="1" i="0">
                <a:solidFill>
                  <a:srgbClr val="C8FF3D"/>
                </a:solidFill>
              </a:rPr>
              <a:t>04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F0736C-E5AA-4495-B4C6-11EAEA294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543300"/>
            <a:ext cx="106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РИСК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53D3A3E-FA12-4875-99BE-A95D8B372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0005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C8FF3D"/>
                </a:solidFill>
              </a:defRPr>
            </a:pPr>
            <a:r>
              <a:rPr sz="825" b="1" i="0">
                <a:solidFill>
                  <a:srgbClr val="C8FF3D"/>
                </a:solidFill>
              </a:rPr>
              <a:t>В ПРОДЕ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03ED03-4885-401B-90A2-B7DFA66BF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209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7E29004-D3C3-4BF9-87E2-CC9A9E143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2724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36D7FF"/>
                </a:solidFill>
              </a:defRPr>
            </a:pPr>
            <a:r>
              <a:rPr sz="900" b="1" i="0">
                <a:solidFill>
                  <a:srgbClr val="36D7FF"/>
                </a:solidFill>
              </a:rPr>
              <a:t>05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0EC2CF8-626E-4910-B7B5-55D4E79D5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3543300"/>
            <a:ext cx="106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МАРШРУТ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DF024E-0FA9-4C44-97F1-72D008CA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00700" y="40005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36D7FF"/>
                </a:solidFill>
              </a:defRPr>
            </a:pPr>
            <a:r>
              <a:rPr sz="825" b="1" i="0">
                <a:solidFill>
                  <a:srgbClr val="36D7FF"/>
                </a:solidFill>
              </a:rPr>
              <a:t>ПИЛОТ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8E22346-6241-4CB8-818E-096573A2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209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4B23AA5-F247-4C21-A2ED-EF45E5093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724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36D7FF"/>
                </a:solidFill>
              </a:defRPr>
            </a:pPr>
            <a:r>
              <a:rPr sz="900" b="1" i="0">
                <a:solidFill>
                  <a:srgbClr val="36D7FF"/>
                </a:solidFill>
              </a:rPr>
              <a:t>06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5301702-ABBF-4D07-9CA5-AD90B5992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543300"/>
            <a:ext cx="106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ОТКЛОНЕНИЯ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71FDFE64-6D7E-42F3-8636-80A371033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0005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36D7FF"/>
                </a:solidFill>
              </a:defRPr>
            </a:pPr>
            <a:r>
              <a:rPr sz="825" b="1" i="0">
                <a:solidFill>
                  <a:srgbClr val="36D7FF"/>
                </a:solidFill>
              </a:rPr>
              <a:t>ПИЛОТ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1BDE948-25FF-492D-8EC5-A85C450AA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3209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B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F26ABBC7-9ADC-4433-B66F-14471D782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24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B7BFF"/>
                </a:solidFill>
              </a:defRPr>
            </a:pPr>
            <a:r>
              <a:rPr sz="900" b="1" i="0">
                <a:solidFill>
                  <a:srgbClr val="9B7BFF"/>
                </a:solidFill>
              </a:rPr>
              <a:t>07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B5073E6-1CC5-4EF1-9385-32F78D5ED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543300"/>
            <a:ext cx="106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КЛИЕНТ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E0209A9-37F4-4B64-99A3-73244F5A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0005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9B7BFF"/>
                </a:solidFill>
              </a:defRPr>
            </a:pPr>
            <a:r>
              <a:rPr sz="825" b="1" i="0">
                <a:solidFill>
                  <a:srgbClr val="9B7BFF"/>
                </a:solidFill>
              </a:rPr>
              <a:t>СМЕШАНО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814FD57-23F9-4A7C-BE6F-683426FC8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209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B7B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E82D9DA8-41BC-45D9-9CD0-AA569E357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2724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9B7BFF"/>
                </a:solidFill>
              </a:defRPr>
            </a:pPr>
            <a:r>
              <a:rPr sz="900" b="1" i="0">
                <a:solidFill>
                  <a:srgbClr val="9B7BFF"/>
                </a:solidFill>
              </a:rPr>
              <a:t>08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72B0A961-46DE-4E41-9C8F-F955E5B95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3543300"/>
            <a:ext cx="106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ДОКУМЕНТЫ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80E77710-5AED-42E2-887A-D6F0F2DA6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58300" y="40005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9B7BFF"/>
                </a:solidFill>
              </a:defRPr>
            </a:pPr>
            <a:r>
              <a:rPr sz="825" b="1" i="0">
                <a:solidFill>
                  <a:srgbClr val="9B7BFF"/>
                </a:solidFill>
              </a:rPr>
              <a:t>СМЕШАНО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CFE514DF-9407-4CD7-A73F-05C4234E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96550" y="3209925"/>
            <a:ext cx="133350" cy="133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2FAEA4F4-7467-4F27-9C9B-D89922CCD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2724150"/>
            <a:ext cx="4191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00" b="1" i="0">
                <a:solidFill>
                  <a:srgbClr val="C8FF3D"/>
                </a:solidFill>
              </a:defRPr>
            </a:pPr>
            <a:r>
              <a:rPr sz="900" b="1" i="0">
                <a:solidFill>
                  <a:srgbClr val="C8FF3D"/>
                </a:solidFill>
              </a:rPr>
              <a:t>09</a:t>
            </a:r>
          </a:p>
        </p:txBody>
      </p:sp>
      <p:sp>
        <p:nvSp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D19C0205-4D6B-49AB-BB1F-7A187C67C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3543300"/>
            <a:ext cx="10668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F4F3EF"/>
                </a:solidFill>
              </a:defRPr>
            </a:pPr>
            <a:r>
              <a:rPr sz="1050" b="1" i="0">
                <a:solidFill>
                  <a:srgbClr val="F4F3EF"/>
                </a:solidFill>
              </a:rPr>
              <a:t>ОПЛАТА</a:t>
            </a:r>
          </a:p>
        </p:txBody>
      </p:sp>
      <p:sp>
        <p:nvSpPr>
          <p:cNvPr id="42" name="">
            <a:extLst xmlns:a="http://schemas.openxmlformats.org/drawingml/2006/main">
              <a:ext uri="{FF2B5EF4-FFF2-40B4-BE49-F238E27FC236}">
                <a16:creationId xmlns:a16="http://schemas.microsoft.com/office/drawing/2014/main" id="{D5C15AA7-2A5A-49D1-AFE6-94068A9A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0" y="4000500"/>
            <a:ext cx="1066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1" i="0">
                <a:solidFill>
                  <a:srgbClr val="C8FF3D"/>
                </a:solidFill>
              </a:defRPr>
            </a:pPr>
            <a:r>
              <a:rPr sz="825" b="1" i="0">
                <a:solidFill>
                  <a:srgbClr val="C8FF3D"/>
                </a:solidFill>
              </a:rPr>
              <a:t>В ПРОДЕ</a:t>
            </a:r>
          </a:p>
        </p:txBody>
      </p:sp>
      <p:sp>
        <p:nvSpPr>
          <p:cNvPr id="43" name="">
            <a:extLst xmlns:a="http://schemas.openxmlformats.org/drawingml/2006/main">
              <a:ext uri="{FF2B5EF4-FFF2-40B4-BE49-F238E27FC236}">
                <a16:creationId xmlns:a16="http://schemas.microsoft.com/office/drawing/2014/main" id="{B72A48AA-8488-42BD-AEB3-D68C144D3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1490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9DA3AA"/>
                </a:solidFill>
              </a:defRPr>
            </a:pPr>
            <a:r>
              <a:rPr sz="1425" b="1" i="0">
                <a:solidFill>
                  <a:srgbClr val="9DA3AA"/>
                </a:solidFill>
              </a:rPr>
              <a:t>Коммуникации: чат — в проде; WhatsApp-ассистент — строится.</a:t>
            </a:r>
          </a:p>
        </p:txBody>
      </p:sp>
      <p:sp>
        <p:nvSp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914AE30E-B924-4B8D-A7AE-38F0FB96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14950"/>
            <a:ext cx="1047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425" b="1" i="0">
                <a:solidFill>
                  <a:srgbClr val="9DA3AA"/>
                </a:solidFill>
              </a:defRPr>
            </a:pPr>
            <a:r>
              <a:rPr sz="1425" b="1" i="0">
                <a:solidFill>
                  <a:srgbClr val="9DA3AA"/>
                </a:solidFill>
              </a:rPr>
              <a:t>Документы: формирование — в проде; OCR закрывающих — строится.</a:t>
            </a:r>
          </a:p>
        </p:txBody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8F1E9D27-EFC2-4B33-880B-68F567504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67400"/>
            <a:ext cx="1057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9B7BFF"/>
                </a:solidFill>
              </a:defRPr>
            </a:pPr>
            <a:r>
              <a:rPr sz="1950" b="1" i="0">
                <a:solidFill>
                  <a:srgbClr val="9B7BFF"/>
                </a:solidFill>
              </a:rPr>
              <a:t>Один контекст вокруг одного рейса — без смешения обещаний и фактов.</a:t>
            </a:r>
          </a:p>
        </p:txBody>
      </p:sp>
    </p:spTree>
    <p:extLst>
      <p:ext uri="{BB962C8B-B14F-4D97-AF65-F5344CB8AC3E}">
        <p14:creationId xmlns:p14="http://schemas.microsoft.com/office/powerpoint/2010/main" val="199432427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op-rule-16">
            <a:extLst xmlns:a="http://schemas.openxmlformats.org/drawingml/2006/main">
              <a:ext uri="{FF2B5EF4-FFF2-40B4-BE49-F238E27FC236}">
                <a16:creationId xmlns:a16="http://schemas.microsoft.com/office/drawing/2014/main" id="{7B1BED44-9BCC-4FFE-9110-0D6442994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0DE0E4-A62A-4C4F-88CD-987E419A04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B7BFF"/>
                </a:solidFill>
              </a:defRPr>
            </a:pPr>
            <a:r>
              <a:rPr sz="975" b="1" i="0">
                <a:solidFill>
                  <a:srgbClr val="9B7BFF"/>
                </a:solidFill>
              </a:rPr>
              <a:t>16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3CDB75-A0D6-4CC4-8168-91091EBCA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НОВАЯ РАБОТА ЛОГИСТА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9B67BE-DAB0-4E9D-BA16-60A76269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CEB34A-9176-412B-97FB-DF51B5D3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Логист перестаёт обслуживать информацию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33AE9A-4CD9-4532-8B8C-BA125F7E6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335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9DA3AA"/>
                </a:solidFill>
              </a:defRPr>
            </a:pPr>
            <a:r>
              <a:rPr sz="1125" b="1" i="0">
                <a:solidFill>
                  <a:srgbClr val="9DA3AA"/>
                </a:solidFill>
              </a:rPr>
              <a:t>СЕГОДНЯ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858A72-2D84-4653-8B66-CF965BFA9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466725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читать каждую заявку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переносить данные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искать ставку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обзванивать список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следить за всеми машинами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писать каждый статус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DCBCDB-8378-4C74-876D-F5847A426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2914650"/>
            <a:ext cx="9144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4350" b="1" i="0">
                <a:solidFill>
                  <a:srgbClr val="9B7BFF"/>
                </a:solidFill>
              </a:defRPr>
            </a:pPr>
            <a:r>
              <a:rPr sz="4350" b="1" i="0">
                <a:solidFill>
                  <a:srgbClr val="9B7BFF"/>
                </a:solidFill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376FF7-FDE5-4A06-8A6D-40AA618D7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1733550"/>
            <a:ext cx="46863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9B7BFF"/>
                </a:solidFill>
              </a:defRPr>
            </a:pPr>
            <a:r>
              <a:rPr sz="1125" b="1" i="0">
                <a:solidFill>
                  <a:srgbClr val="9B7BFF"/>
                </a:solidFill>
              </a:rPr>
              <a:t>С СИСТЕМОЙ + ИИ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E83B32-506A-43E4-A021-217F9FCB7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190750"/>
            <a:ext cx="4686300" cy="2724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подтвердить структуру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выбрать из ранжирования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оценить риск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разобрать исключение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принять решение</a:t>
            </a:r>
          </a:p>
          <a:p xmlns:a="http://schemas.openxmlformats.org/drawingml/2006/main">
            <a:pPr algn="l">
              <a:lnSpc>
                <a:spcPct val="109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нести ответственность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D357B3-ADAF-4E56-AF88-E18C98244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38800"/>
            <a:ext cx="1047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850" b="1" i="0">
                <a:solidFill>
                  <a:srgbClr val="9B7BFF"/>
                </a:solidFill>
              </a:defRPr>
            </a:pPr>
            <a:r>
              <a:rPr sz="2850" b="1" i="0">
                <a:solidFill>
                  <a:srgbClr val="9B7BFF"/>
                </a:solidFill>
              </a:rPr>
              <a:t>и начинает управлять исключениями.</a:t>
            </a:r>
          </a:p>
        </p:txBody>
      </p:sp>
    </p:spTree>
    <p:extLst>
      <p:ext uri="{BB962C8B-B14F-4D97-AF65-F5344CB8AC3E}">
        <p14:creationId xmlns:p14="http://schemas.microsoft.com/office/powerpoint/2010/main" val="10151315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op-rule-17">
            <a:extLst xmlns:a="http://schemas.openxmlformats.org/drawingml/2006/main">
              <a:ext uri="{FF2B5EF4-FFF2-40B4-BE49-F238E27FC236}">
                <a16:creationId xmlns:a16="http://schemas.microsoft.com/office/drawing/2014/main" id="{F2D7439F-9FDD-4CA6-8CE8-30855F4582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C8B5A3E-638A-494A-B192-84E853E27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B7BFF"/>
                </a:solidFill>
              </a:defRPr>
            </a:pPr>
            <a:r>
              <a:rPr sz="975" b="1" i="0">
                <a:solidFill>
                  <a:srgbClr val="9B7BFF"/>
                </a:solidFill>
              </a:rPr>
              <a:t>17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39A3E9A-F360-447B-9E79-6B7E002B6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КОНТРОЛЬ ЧЕЛОВЕКА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8AC35E-1712-4B8A-AB8B-894640A05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5D9B71-4F19-4834-993E-A377979EC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Автоматизация не равна автономности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B2CFFE-2F75-4CA0-A69A-C208BB84C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2095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B7B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01E5B7-D6B7-4086-A9A4-8ACA09F4A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1581150"/>
            <a:ext cx="952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 i="0">
                <a:solidFill>
                  <a:srgbClr val="9B7BFF"/>
                </a:solidFill>
              </a:defRPr>
            </a:pPr>
            <a:r>
              <a:rPr sz="1050" b="1" i="0">
                <a:solidFill>
                  <a:srgbClr val="9B7BFF"/>
                </a:solidFill>
              </a:rPr>
              <a:t>ПРИНЦИП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9E28F2-C483-4188-BC3D-A979C716D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4095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9DA3AA"/>
                </a:solidFill>
              </a:defRPr>
            </a:pPr>
            <a:r>
              <a:rPr sz="1125" b="1" i="0">
                <a:solidFill>
                  <a:srgbClr val="9DA3AA"/>
                </a:solidFill>
              </a:rPr>
              <a:t>ИИ МОЖЕТ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A62192-F233-41DB-9548-83DCF3156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3905250" cy="2609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F4F3EF"/>
                </a:solidFill>
              </a:defRPr>
            </a:pPr>
            <a:r>
              <a:rPr sz="2250" b="1" i="0">
                <a:solidFill>
                  <a:srgbClr val="F4F3EF"/>
                </a:solidFill>
              </a:rPr>
              <a:t>прочитать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F4F3EF"/>
                </a:solidFill>
              </a:defRPr>
            </a:pPr>
            <a:r>
              <a:rPr sz="2250" b="1" i="0">
                <a:solidFill>
                  <a:srgbClr val="F4F3EF"/>
                </a:solidFill>
              </a:rPr>
              <a:t>найти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F4F3EF"/>
                </a:solidFill>
              </a:defRPr>
            </a:pPr>
            <a:r>
              <a:rPr sz="2250" b="1" i="0">
                <a:solidFill>
                  <a:srgbClr val="F4F3EF"/>
                </a:solidFill>
              </a:rPr>
              <a:t>сравнить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F4F3EF"/>
                </a:solidFill>
              </a:defRPr>
            </a:pPr>
            <a:r>
              <a:rPr sz="2250" b="1" i="0">
                <a:solidFill>
                  <a:srgbClr val="F4F3EF"/>
                </a:solidFill>
              </a:rPr>
              <a:t>ранжировать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F4F3EF"/>
                </a:solidFill>
              </a:defRPr>
            </a:pPr>
            <a:r>
              <a:rPr sz="2250" b="1" i="0">
                <a:solidFill>
                  <a:srgbClr val="F4F3EF"/>
                </a:solidFill>
              </a:rPr>
              <a:t>предупредить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2250" b="1" i="0">
                <a:solidFill>
                  <a:srgbClr val="F4F3EF"/>
                </a:solidFill>
              </a:defRPr>
            </a:pPr>
            <a:r>
              <a:rPr sz="2250" b="1" i="0">
                <a:solidFill>
                  <a:srgbClr val="F4F3EF"/>
                </a:solidFill>
              </a:rPr>
              <a:t>подготовить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4A987C1-31E3-4A71-AEA0-868D0DBA5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1962150"/>
            <a:ext cx="190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6915D2-1830-4643-B3F8-99D0E1198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90750"/>
            <a:ext cx="5600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1" i="0">
                <a:solidFill>
                  <a:srgbClr val="9B7BFF"/>
                </a:solidFill>
              </a:defRPr>
            </a:pPr>
            <a:r>
              <a:rPr sz="1125" b="1" i="0">
                <a:solidFill>
                  <a:srgbClr val="9B7BFF"/>
                </a:solidFill>
              </a:rPr>
              <a:t>ЧЕЛОВЕК РЕШАЕТ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E5A0EF-020F-4169-B43C-CAFA16DFB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647950"/>
            <a:ext cx="5600700" cy="2609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кому доверить груз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блокировать ли перевозчика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принять ли нестандартную ставку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как разрешить спор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1" i="0">
                <a:solidFill>
                  <a:srgbClr val="F4F3EF"/>
                </a:solidFill>
              </a:defRPr>
            </a:pPr>
            <a:r>
              <a:rPr sz="2025" b="1" i="0">
                <a:solidFill>
                  <a:srgbClr val="F4F3EF"/>
                </a:solidFill>
              </a:rPr>
              <a:t>что делать при отклонении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CD91A9-E715-42A5-9CA3-9E5DD476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10250"/>
            <a:ext cx="108204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175" b="1" i="0">
                <a:solidFill>
                  <a:srgbClr val="9B7BFF"/>
                </a:solidFill>
              </a:defRPr>
            </a:pPr>
            <a:r>
              <a:rPr sz="2175" b="1" i="0">
                <a:solidFill>
                  <a:srgbClr val="9B7BFF"/>
                </a:solidFill>
              </a:rPr>
              <a:t>Машина обрабатывает информацию. Человек отвечает за решение.</a:t>
            </a:r>
          </a:p>
        </p:txBody>
      </p:sp>
    </p:spTree>
    <p:extLst>
      <p:ext uri="{BB962C8B-B14F-4D97-AF65-F5344CB8AC3E}">
        <p14:creationId xmlns:p14="http://schemas.microsoft.com/office/powerpoint/2010/main" val="10297726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top-rule-18">
            <a:extLst xmlns:a="http://schemas.openxmlformats.org/drawingml/2006/main">
              <a:ext uri="{FF2B5EF4-FFF2-40B4-BE49-F238E27FC236}">
                <a16:creationId xmlns:a16="http://schemas.microsoft.com/office/drawing/2014/main" id="{FBE3DF3F-693D-428E-9DD1-61CC7F86C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9DB653-DF11-46C5-AC37-89BD141E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8FF3D"/>
                </a:solidFill>
              </a:defRPr>
            </a:pPr>
            <a:r>
              <a:rPr sz="975" b="1" i="0">
                <a:solidFill>
                  <a:srgbClr val="C8FF3D"/>
                </a:solidFill>
              </a:rPr>
              <a:t>18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B6F8AB-D38A-4DAB-B8A6-F5490254C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КАРТА ПРОДУКТА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FC23B8-7799-4441-83FB-42717F996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764F87-F32B-48B3-AE9E-4CB2C274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81050"/>
            <a:ext cx="108204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 i="0">
                <a:solidFill>
                  <a:srgbClr val="F4F3EF"/>
                </a:solidFill>
              </a:defRPr>
            </a:pPr>
            <a:r>
              <a:rPr sz="3150" b="1" i="0">
                <a:solidFill>
                  <a:srgbClr val="F4F3EF"/>
                </a:solidFill>
              </a:rPr>
              <a:t>Что есть. Что проверяем. Что строим.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7344A9-238F-4A15-A398-D793B5699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2857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8FF3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B3C748-387A-4763-A70E-A6FFDDDB9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C8FF3D"/>
                </a:solidFill>
              </a:defRPr>
            </a:pPr>
            <a:r>
              <a:rPr sz="1275" b="1" i="0">
                <a:solidFill>
                  <a:srgbClr val="C8FF3D"/>
                </a:solidFill>
              </a:rPr>
              <a:t>В ПРОДЕ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D304F2-989E-4605-A5D1-BBE7D8112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71750"/>
            <a:ext cx="31432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аукцион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матчер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реестр надёжности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антифрод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счёт → АВР → ЭСФ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ориентир ставки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чат-помощник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67A6CB-2E40-4C98-810D-50339D78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3350" y="1752600"/>
            <a:ext cx="9525" cy="398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F5C062-086B-4945-8393-2C5E5F825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1790700"/>
            <a:ext cx="2857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6D7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F32B91E-BE9D-483A-9CA6-B40EE706A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0383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36D7FF"/>
                </a:solidFill>
              </a:defRPr>
            </a:pPr>
            <a:r>
              <a:rPr sz="1275" b="1" i="0">
                <a:solidFill>
                  <a:srgbClr val="36D7FF"/>
                </a:solidFill>
              </a:rPr>
              <a:t>ПИЛОТ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F52168-BB6D-4644-924E-1C943BF01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67200" y="2571750"/>
            <a:ext cx="31432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парковый контур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GPS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маршрутизация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топливо и ТО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план / факт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аналитика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объяснение отклонений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556E04-16D6-45D8-A686-B1059ACE6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752600"/>
            <a:ext cx="9525" cy="398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972F88-CEBE-4A67-BC7A-1D4CFDC4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1790700"/>
            <a:ext cx="2857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7A4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0AD643-F852-44DA-8D62-4B19E7AC8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038350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75" b="1" i="0">
                <a:solidFill>
                  <a:srgbClr val="FF7A45"/>
                </a:solidFill>
              </a:defRPr>
            </a:pPr>
            <a:r>
              <a:rPr sz="1275" b="1" i="0">
                <a:solidFill>
                  <a:srgbClr val="FF7A45"/>
                </a:solidFill>
              </a:rPr>
              <a:t>СТРОИТСЯ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A7E1E2-634C-4E51-BED6-39D899C6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8600" y="2571750"/>
            <a:ext cx="31432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мультитенантность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ИИ-ассистент WhatsApp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разбор заявки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OCR документов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страхование груза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claims / претензии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725" b="1" i="0">
                <a:solidFill>
                  <a:srgbClr val="F4F3EF"/>
                </a:solidFill>
              </a:defRPr>
            </a:pPr>
            <a:r>
              <a:rPr sz="1725" b="1" i="0">
                <a:solidFill>
                  <a:srgbClr val="F4F3EF"/>
                </a:solidFill>
              </a:rPr>
              <a:t>рыночная тарификация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EA4812-F8AB-4AC4-9739-B55574F8A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05500"/>
            <a:ext cx="10572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 i="0">
                <a:solidFill>
                  <a:srgbClr val="9DA3AA"/>
                </a:solidFill>
              </a:defRPr>
            </a:pPr>
            <a:r>
              <a:rPr sz="1875" b="1" i="0">
                <a:solidFill>
                  <a:srgbClr val="9DA3AA"/>
                </a:solidFill>
              </a:rPr>
              <a:t>Не смешиваем «работает», «проверяем» и «хотим сделать».</a:t>
            </a:r>
          </a:p>
        </p:txBody>
      </p:sp>
    </p:spTree>
    <p:extLst>
      <p:ext uri="{BB962C8B-B14F-4D97-AF65-F5344CB8AC3E}">
        <p14:creationId xmlns:p14="http://schemas.microsoft.com/office/powerpoint/2010/main" val="161152147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B0C0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top-rule-19">
            <a:extLst xmlns:a="http://schemas.openxmlformats.org/drawingml/2006/main">
              <a:ext uri="{FF2B5EF4-FFF2-40B4-BE49-F238E27FC236}">
                <a16:creationId xmlns:a16="http://schemas.microsoft.com/office/drawing/2014/main" id="{6F03EA43-7F73-40B7-A9CE-C1759F143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BCCA2D-D7F1-406B-8E4B-E061AB877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C8FF3D"/>
                </a:solidFill>
              </a:defRPr>
            </a:pPr>
            <a:r>
              <a:rPr sz="975" b="1" i="0">
                <a:solidFill>
                  <a:srgbClr val="C8FF3D"/>
                </a:solidFill>
              </a:rPr>
              <a:t>19 / 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FE439-FD50-4BD7-9F51-7D1D0860C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33600" y="209550"/>
            <a:ext cx="7048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ПИЛОТ И ФИНАЛ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CCCF4F-A842-43A9-8346-898EDDB71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05900" y="209550"/>
            <a:ext cx="24003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DB006-AA72-4453-9F5D-02779DF1F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90600"/>
            <a:ext cx="4953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4650" b="1" i="0">
                <a:solidFill>
                  <a:srgbClr val="36D7FF"/>
                </a:solidFill>
              </a:defRPr>
            </a:pPr>
            <a:r>
              <a:rPr sz="4650" b="1" i="0">
                <a:solidFill>
                  <a:srgbClr val="36D7FF"/>
                </a:solidFill>
              </a:rPr>
              <a:t>3 МЕСЯЦА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357F6F-7F1F-4C9A-A131-9FEF82112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953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625" b="1" i="0">
                <a:solidFill>
                  <a:srgbClr val="F4F3EF"/>
                </a:solidFill>
              </a:defRPr>
            </a:pPr>
            <a:r>
              <a:rPr sz="2625" b="1" i="0">
                <a:solidFill>
                  <a:srgbClr val="F4F3EF"/>
                </a:solidFill>
              </a:rPr>
              <a:t>реального пилота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9D04ED-AE10-42D1-B9F6-B962B3A49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57450"/>
            <a:ext cx="4953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650" b="0" i="0">
                <a:solidFill>
                  <a:srgbClr val="9DA3AA"/>
                </a:solidFill>
              </a:defRPr>
            </a:pPr>
            <a:r>
              <a:rPr sz="1650" b="0" i="0">
                <a:solidFill>
                  <a:srgbClr val="9DA3AA"/>
                </a:solidFill>
              </a:rPr>
              <a:t>Для экспедиторов и компаний с собственным парком.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1650" b="0" i="0">
                <a:solidFill>
                  <a:srgbClr val="9DA3AA"/>
                </a:solidFill>
              </a:defRPr>
            </a:pPr>
            <a:r>
              <a:rPr sz="1650" b="0" i="0">
                <a:solidFill>
                  <a:srgbClr val="9DA3AA"/>
                </a:solidFill>
              </a:rPr>
              <a:t>Реальные рейсы + честный фидбэк.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1131B8-278F-4DCF-9662-F7119E606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876300"/>
            <a:ext cx="19050" cy="3124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8DB0DB-503C-4113-8036-1F5123206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1066800"/>
            <a:ext cx="47815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400" b="1" i="0">
                <a:solidFill>
                  <a:srgbClr val="F4F3EF"/>
                </a:solidFill>
              </a:defRPr>
            </a:pPr>
            <a:r>
              <a:rPr sz="2400" b="1" i="0">
                <a:solidFill>
                  <a:srgbClr val="F4F3EF"/>
                </a:solidFill>
              </a:rPr>
              <a:t>А сколько времени ваши логисты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 b="1" i="0">
                <a:solidFill>
                  <a:srgbClr val="F4F3EF"/>
                </a:solidFill>
              </a:defRPr>
            </a:pPr>
            <a:r>
              <a:rPr sz="2400" b="1" i="0">
                <a:solidFill>
                  <a:srgbClr val="F4F3EF"/>
                </a:solidFill>
              </a:rPr>
              <a:t>принимают решения — а сколько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2400" b="1" i="0">
                <a:solidFill>
                  <a:srgbClr val="F4F3EF"/>
                </a:solidFill>
              </a:defRPr>
            </a:pPr>
            <a:r>
              <a:rPr sz="2400" b="1" i="0">
                <a:solidFill>
                  <a:srgbClr val="F4F3EF"/>
                </a:solidFill>
              </a:rPr>
              <a:t>просто переносят информацию?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76BBCE-5ADA-4E47-8888-D0AB31120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3219450"/>
            <a:ext cx="4000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725" b="1" i="0">
                <a:solidFill>
                  <a:srgbClr val="36D7FF"/>
                </a:solidFill>
              </a:defRPr>
            </a:pPr>
            <a:r>
              <a:rPr sz="1725" b="1" i="0">
                <a:solidFill>
                  <a:srgbClr val="36D7FF"/>
                </a:solidFill>
              </a:rPr>
              <a:t>Давайте сравним процессы.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12450A-332B-4C9F-96EB-63C98DD110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10820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438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5F45C7-26ED-48CF-B234-D895340DE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00600"/>
            <a:ext cx="108204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375" b="1" i="0">
                <a:solidFill>
                  <a:srgbClr val="F4F3EF"/>
                </a:solidFill>
              </a:defRPr>
            </a:pPr>
            <a:r>
              <a:rPr sz="3375" b="1" i="0">
                <a:solidFill>
                  <a:srgbClr val="F4F3EF"/>
                </a:solidFill>
              </a:rPr>
              <a:t>Пусть ИИ работает с информацией.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D98B60-F209-42D0-BF96-2A71C3D83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53050"/>
            <a:ext cx="108204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3525" b="1" i="0">
                <a:solidFill>
                  <a:srgbClr val="C8FF3D"/>
                </a:solidFill>
              </a:defRPr>
            </a:pPr>
            <a:r>
              <a:rPr sz="3525" b="1" i="0">
                <a:solidFill>
                  <a:srgbClr val="C8FF3D"/>
                </a:solidFill>
              </a:rPr>
              <a:t>А логист — с решениями.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89A1AF1-3A84-47FC-9BCB-733B2C508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86500"/>
            <a:ext cx="857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 i="0">
                <a:solidFill>
                  <a:srgbClr val="9DA3AA"/>
                </a:solidFill>
              </a:defRPr>
            </a:pPr>
            <a:r>
              <a:rPr sz="975" b="1" i="0">
                <a:solidFill>
                  <a:srgbClr val="9DA3AA"/>
                </a:solidFill>
              </a:rPr>
              <a:t>ALMATY TRANS × NOVUSCARGO · LOGITRENDS'26 KAZAKHSTAN</a:t>
            </a:r>
          </a:p>
        </p:txBody>
      </p:sp>
    </p:spTree>
    <p:extLst>
      <p:ext uri="{BB962C8B-B14F-4D97-AF65-F5344CB8AC3E}">
        <p14:creationId xmlns:p14="http://schemas.microsoft.com/office/powerpoint/2010/main" val="84797431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2026-08-20T06:21:14.0480000Z</dcterms:created>
  <dcterms:modified xsi:type="dcterms:W3CDTF">2026-08-20T06:21:14.0480000Z</dcterms:modified>
</coreProperties>
</file>